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8"/>
  </p:handoutMasterIdLst>
  <p:sldIdLst>
    <p:sldId id="652" r:id="rId3"/>
    <p:sldId id="467" r:id="rId5"/>
    <p:sldId id="1097" r:id="rId6"/>
    <p:sldId id="1098" r:id="rId7"/>
    <p:sldId id="1156" r:id="rId8"/>
    <p:sldId id="1351" r:id="rId9"/>
    <p:sldId id="1352" r:id="rId10"/>
    <p:sldId id="1353" r:id="rId11"/>
    <p:sldId id="1354" r:id="rId12"/>
    <p:sldId id="1355" r:id="rId13"/>
    <p:sldId id="1356" r:id="rId14"/>
    <p:sldId id="1155" r:id="rId15"/>
    <p:sldId id="1222" r:id="rId16"/>
    <p:sldId id="1223" r:id="rId17"/>
    <p:sldId id="1224" r:id="rId18"/>
    <p:sldId id="1225" r:id="rId19"/>
    <p:sldId id="1226" r:id="rId20"/>
    <p:sldId id="777" r:id="rId21"/>
    <p:sldId id="1161" r:id="rId22"/>
    <p:sldId id="1227" r:id="rId23"/>
    <p:sldId id="776" r:id="rId24"/>
    <p:sldId id="1228" r:id="rId25"/>
    <p:sldId id="1229" r:id="rId26"/>
    <p:sldId id="479" r:id="rId27"/>
    <p:sldId id="665" r:id="rId28"/>
    <p:sldId id="671" r:id="rId29"/>
    <p:sldId id="670" r:id="rId30"/>
    <p:sldId id="481" r:id="rId31"/>
    <p:sldId id="483" r:id="rId32"/>
    <p:sldId id="627" r:id="rId33"/>
    <p:sldId id="628" r:id="rId34"/>
    <p:sldId id="630" r:id="rId35"/>
    <p:sldId id="629" r:id="rId36"/>
    <p:sldId id="1291" r:id="rId37"/>
    <p:sldId id="1315" r:id="rId38"/>
    <p:sldId id="1316" r:id="rId39"/>
    <p:sldId id="1416" r:id="rId40"/>
    <p:sldId id="1417" r:id="rId41"/>
    <p:sldId id="1418" r:id="rId42"/>
    <p:sldId id="1419" r:id="rId43"/>
    <p:sldId id="1314" r:id="rId44"/>
    <p:sldId id="1293" r:id="rId45"/>
    <p:sldId id="1294" r:id="rId46"/>
    <p:sldId id="1292" r:id="rId47"/>
    <p:sldId id="1295" r:id="rId48"/>
    <p:sldId id="1296" r:id="rId49"/>
    <p:sldId id="1297" r:id="rId50"/>
    <p:sldId id="1298" r:id="rId51"/>
    <p:sldId id="1299" r:id="rId52"/>
    <p:sldId id="1300" r:id="rId53"/>
    <p:sldId id="1301" r:id="rId54"/>
    <p:sldId id="1302" r:id="rId55"/>
    <p:sldId id="1303" r:id="rId56"/>
    <p:sldId id="1304" r:id="rId57"/>
    <p:sldId id="1305" r:id="rId58"/>
    <p:sldId id="1306" r:id="rId59"/>
    <p:sldId id="1307" r:id="rId60"/>
    <p:sldId id="1308" r:id="rId61"/>
    <p:sldId id="1309" r:id="rId62"/>
    <p:sldId id="1310" r:id="rId63"/>
    <p:sldId id="1311" r:id="rId64"/>
    <p:sldId id="1312" r:id="rId65"/>
    <p:sldId id="1317" r:id="rId66"/>
    <p:sldId id="1318" r:id="rId67"/>
    <p:sldId id="1319" r:id="rId68"/>
    <p:sldId id="1320" r:id="rId69"/>
    <p:sldId id="1321" r:id="rId70"/>
    <p:sldId id="1322" r:id="rId71"/>
    <p:sldId id="1323" r:id="rId72"/>
    <p:sldId id="1324" r:id="rId73"/>
    <p:sldId id="1325" r:id="rId74"/>
    <p:sldId id="1326" r:id="rId75"/>
    <p:sldId id="1327" r:id="rId76"/>
    <p:sldId id="540" r:id="rId77"/>
  </p:sldIdLst>
  <p:sldSz cx="9144000" cy="6858000" type="screen4x3"/>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3064" autoAdjust="0"/>
  </p:normalViewPr>
  <p:slideViewPr>
    <p:cSldViewPr>
      <p:cViewPr>
        <p:scale>
          <a:sx n="73" d="100"/>
          <a:sy n="73" d="100"/>
        </p:scale>
        <p:origin x="-278" y="907"/>
      </p:cViewPr>
      <p:guideLst>
        <p:guide orient="horz" pos="2160"/>
        <p:guide pos="2882"/>
      </p:guideLst>
    </p:cSldViewPr>
  </p:slideViewPr>
  <p:outlineViewPr>
    <p:cViewPr>
      <p:scale>
        <a:sx n="33" d="100"/>
        <a:sy n="33" d="100"/>
      </p:scale>
      <p:origin x="0" y="-30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30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2" Type="http://schemas.openxmlformats.org/officeDocument/2006/relationships/tags" Target="tags/tag1.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EB30E-8C7D-4008-B20F-BBE8F215C8A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E4D67-81E5-4FC9-B176-33882ECF0B7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06FAE-D30C-4DC9-8F21-02AEF30D91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E04B8-0DE7-40C5-B547-FD725C620E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212E7B-D6A4-4433-AC94-E9CE0D3C157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jpg"/>
          <p:cNvPicPr>
            <a:picLocks noChangeAspect="1"/>
          </p:cNvPicPr>
          <p:nvPr userDrawn="1"/>
        </p:nvPicPr>
        <p:blipFill>
          <a:blip r:embed="rId2" cstate="print"/>
          <a:stretch>
            <a:fillRect/>
          </a:stretch>
        </p:blipFill>
        <p:spPr>
          <a:xfrm>
            <a:off x="2028" y="0"/>
            <a:ext cx="9139943"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115616" y="1628800"/>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400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4152900"/>
            <a:ext cx="4038600" cy="24003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953000"/>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蓝色.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79512" y="260648"/>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png"/><Relationship Id="rId1"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png"/><Relationship Id="rId1"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4.png"/><Relationship Id="rId1"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2.png"/><Relationship Id="rId1" Type="http://schemas.openxmlformats.org/officeDocument/2006/relationships/image" Target="../media/image6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6.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7.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9.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0.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2.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4.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5.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7.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9.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0.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3.png"/><Relationship Id="rId1" Type="http://schemas.openxmlformats.org/officeDocument/2006/relationships/image" Target="../media/image82.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7430" y="2811145"/>
            <a:ext cx="6635750" cy="3169285"/>
          </a:xfrm>
          <a:prstGeom prst="rect">
            <a:avLst/>
          </a:prstGeom>
        </p:spPr>
        <p:txBody>
          <a:bodyPr wrap="square">
            <a:spAutoFit/>
          </a:bodyPr>
          <a:lstStyle/>
          <a:p>
            <a:pPr algn="ctr"/>
            <a:r>
              <a:rPr lang="en-US" altLang="zh-CN" sz="4000" b="1"/>
              <a:t>How to Search in HeinOnline</a:t>
            </a:r>
            <a:endParaRPr lang="en-US" altLang="zh-CN" sz="4000" b="1"/>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3200" dirty="0" smtClean="0">
                <a:latin typeface="Arial" panose="020B0604020202020204" pitchFamily="34" charset="0"/>
                <a:ea typeface="黑体" panose="02010609060101010101" pitchFamily="49" charset="-122"/>
                <a:cs typeface="Arial" panose="020B0604020202020204" pitchFamily="34" charset="0"/>
              </a:rPr>
              <a:t>Wells</a:t>
            </a:r>
            <a:r>
              <a:rPr lang="zh-CN" altLang="en-US" sz="3200" dirty="0" smtClean="0">
                <a:latin typeface="Arial" panose="020B0604020202020204" pitchFamily="34" charset="0"/>
                <a:ea typeface="黑体" panose="02010609060101010101" pitchFamily="49" charset="-122"/>
                <a:cs typeface="Arial" panose="020B0604020202020204" pitchFamily="34" charset="0"/>
              </a:rPr>
              <a:t>公司</a:t>
            </a:r>
            <a:endParaRPr lang="en-US" altLang="zh-CN" sz="3200" dirty="0" smtClean="0">
              <a:latin typeface="Arial" panose="020B0604020202020204" pitchFamily="34" charset="0"/>
              <a:ea typeface="黑体" panose="02010609060101010101" pitchFamily="49" charset="-122"/>
              <a:cs typeface="Arial" panose="020B0604020202020204" pitchFamily="34" charset="0"/>
            </a:endParaRPr>
          </a:p>
          <a:p>
            <a:pPr algn="ctr"/>
            <a:r>
              <a:rPr lang="zh-CN" altLang="en-US" sz="3200" dirty="0" smtClean="0">
                <a:latin typeface="Arial" panose="020B0604020202020204" pitchFamily="34" charset="0"/>
                <a:ea typeface="黑体" panose="02010609060101010101" pitchFamily="49" charset="-122"/>
                <a:cs typeface="Arial" panose="020B0604020202020204" pitchFamily="34" charset="0"/>
              </a:rPr>
              <a:t>张斌  </a:t>
            </a:r>
            <a:endParaRPr lang="zh-CN" altLang="en-US" sz="4000" dirty="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436096" y="1484784"/>
            <a:ext cx="2127106" cy="885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107950" y="476885"/>
            <a:ext cx="8837930" cy="922020"/>
          </a:xfrm>
          <a:prstGeom prst="rect">
            <a:avLst/>
          </a:prstGeom>
          <a:noFill/>
        </p:spPr>
        <p:txBody>
          <a:bodyPr wrap="square" rtlCol="0" anchor="t">
            <a:spAutoFit/>
          </a:bodyPr>
          <a:p>
            <a:r>
              <a:rPr lang="zh-CN" altLang="en-US" b="1"/>
              <a:t>w / s:</a:t>
            </a:r>
            <a:endParaRPr lang="zh-CN" altLang="en-US" b="1"/>
          </a:p>
          <a:p>
            <a:endParaRPr lang="zh-CN" altLang="en-US"/>
          </a:p>
          <a:p>
            <a:r>
              <a:rPr lang="zh-CN" altLang="en-US"/>
              <a:t>在单个术语之间使用w/s或/s，可以找到在大致相同的句子中包含这些术语的结果。</a:t>
            </a:r>
            <a:endParaRPr lang="zh-CN" altLang="en-US"/>
          </a:p>
        </p:txBody>
      </p:sp>
      <p:sp>
        <p:nvSpPr>
          <p:cNvPr id="3" name="文本框 2"/>
          <p:cNvSpPr txBox="1"/>
          <p:nvPr/>
        </p:nvSpPr>
        <p:spPr>
          <a:xfrm>
            <a:off x="2915920" y="1413510"/>
            <a:ext cx="2540000" cy="368300"/>
          </a:xfrm>
          <a:prstGeom prst="rect">
            <a:avLst/>
          </a:prstGeom>
          <a:noFill/>
        </p:spPr>
        <p:txBody>
          <a:bodyPr wrap="square" rtlCol="0" anchor="t">
            <a:spAutoFit/>
          </a:bodyPr>
          <a:p>
            <a:r>
              <a:rPr lang="zh-CN" altLang="en-US" b="1"/>
              <a:t>uber w/s transportation</a:t>
            </a:r>
            <a:endParaRPr lang="zh-CN" altLang="en-US" b="1"/>
          </a:p>
        </p:txBody>
      </p:sp>
      <p:sp>
        <p:nvSpPr>
          <p:cNvPr id="5" name="文本框 4"/>
          <p:cNvSpPr txBox="1"/>
          <p:nvPr/>
        </p:nvSpPr>
        <p:spPr>
          <a:xfrm>
            <a:off x="179705" y="1702435"/>
            <a:ext cx="8766175" cy="922020"/>
          </a:xfrm>
          <a:prstGeom prst="rect">
            <a:avLst/>
          </a:prstGeom>
          <a:noFill/>
        </p:spPr>
        <p:txBody>
          <a:bodyPr wrap="square" rtlCol="0" anchor="t">
            <a:spAutoFit/>
          </a:bodyPr>
          <a:p>
            <a:r>
              <a:rPr lang="zh-CN" altLang="en-US" b="1"/>
              <a:t>w/p:</a:t>
            </a:r>
            <a:endParaRPr lang="zh-CN" altLang="en-US" b="1"/>
          </a:p>
          <a:p>
            <a:r>
              <a:rPr lang="zh-CN" altLang="en-US"/>
              <a:t>在单个术语之间使用 w/p 或 /p， </a:t>
            </a:r>
            <a:r>
              <a:rPr lang="zh-CN" altLang="en-US">
                <a:sym typeface="+mn-ea"/>
              </a:rPr>
              <a:t>可以找到在大致相同的段落中包含这些术语的结果</a:t>
            </a:r>
            <a:r>
              <a:rPr lang="zh-CN" altLang="en-US"/>
              <a:t>。 语法将段落定义为 75 个单词以内。</a:t>
            </a:r>
            <a:endParaRPr lang="zh-CN" altLang="en-US"/>
          </a:p>
        </p:txBody>
      </p:sp>
      <p:sp>
        <p:nvSpPr>
          <p:cNvPr id="8" name="文本框 7"/>
          <p:cNvSpPr txBox="1"/>
          <p:nvPr/>
        </p:nvSpPr>
        <p:spPr>
          <a:xfrm>
            <a:off x="2988310" y="2495550"/>
            <a:ext cx="2540000" cy="368300"/>
          </a:xfrm>
          <a:prstGeom prst="rect">
            <a:avLst/>
          </a:prstGeom>
          <a:noFill/>
        </p:spPr>
        <p:txBody>
          <a:bodyPr wrap="square" rtlCol="0" anchor="t">
            <a:spAutoFit/>
          </a:bodyPr>
          <a:p>
            <a:r>
              <a:rPr lang="zh-CN" altLang="en-US" b="1"/>
              <a:t>uber w/p transportation</a:t>
            </a:r>
            <a:endParaRPr lang="zh-CN" altLang="en-US" b="1"/>
          </a:p>
        </p:txBody>
      </p:sp>
      <p:sp>
        <p:nvSpPr>
          <p:cNvPr id="9" name="文本框 8"/>
          <p:cNvSpPr txBox="1"/>
          <p:nvPr/>
        </p:nvSpPr>
        <p:spPr>
          <a:xfrm>
            <a:off x="179705" y="2783205"/>
            <a:ext cx="8811260" cy="1753235"/>
          </a:xfrm>
          <a:prstGeom prst="rect">
            <a:avLst/>
          </a:prstGeom>
          <a:noFill/>
        </p:spPr>
        <p:txBody>
          <a:bodyPr wrap="square" rtlCol="0" anchor="t">
            <a:spAutoFit/>
          </a:bodyPr>
          <a:p>
            <a:r>
              <a:rPr lang="zh-CN" altLang="en-US" b="1"/>
              <a:t>w /seg:</a:t>
            </a:r>
            <a:endParaRPr lang="zh-CN" altLang="en-US" b="1"/>
          </a:p>
          <a:p>
            <a:r>
              <a:rPr lang="zh-CN" altLang="en-US">
                <a:sym typeface="+mn-ea"/>
              </a:rPr>
              <a:t>在单个术语之间使用</a:t>
            </a:r>
            <a:r>
              <a:rPr lang="zh-CN" altLang="en-US"/>
              <a:t>w/seg或/seg，</a:t>
            </a:r>
            <a:r>
              <a:rPr lang="zh-CN" altLang="en-US">
                <a:sym typeface="+mn-ea"/>
              </a:rPr>
              <a:t> </a:t>
            </a:r>
            <a:r>
              <a:rPr lang="zh-CN" altLang="en-US">
                <a:sym typeface="+mn-ea"/>
              </a:rPr>
              <a:t>可以找到在大致相同的段落中包含这些术语的结果</a:t>
            </a:r>
            <a:r>
              <a:rPr lang="zh-CN" altLang="en-US">
                <a:sym typeface="+mn-ea"/>
              </a:rPr>
              <a:t>。</a:t>
            </a:r>
            <a:r>
              <a:rPr lang="zh-CN" altLang="en-US"/>
              <a:t>该语法将一个段定义为不超过100个单词。</a:t>
            </a:r>
            <a:endParaRPr lang="zh-CN" altLang="en-US"/>
          </a:p>
          <a:p>
            <a:r>
              <a:rPr lang="en-US" altLang="zh-CN" b="1"/>
              <a:t>                                                     </a:t>
            </a:r>
            <a:r>
              <a:rPr lang="zh-CN" altLang="en-US" b="1"/>
              <a:t>uber w/seg transportation</a:t>
            </a:r>
            <a:endParaRPr lang="zh-CN" altLang="en-US"/>
          </a:p>
          <a:p>
            <a:endParaRPr lang="zh-CN" altLang="en-US"/>
          </a:p>
          <a:p>
            <a:r>
              <a:rPr lang="zh-CN" altLang="en-US" b="1"/>
              <a:t>搜索提示:w/函数不能与两个以上的术语或短语一起使用。</a:t>
            </a:r>
            <a:endParaRPr lang="zh-CN" altLang="en-US" b="1"/>
          </a:p>
        </p:txBody>
      </p:sp>
      <p:sp>
        <p:nvSpPr>
          <p:cNvPr id="11" name="文本框 10"/>
          <p:cNvSpPr txBox="1"/>
          <p:nvPr/>
        </p:nvSpPr>
        <p:spPr>
          <a:xfrm>
            <a:off x="107315" y="4655185"/>
            <a:ext cx="8879840" cy="1753235"/>
          </a:xfrm>
          <a:prstGeom prst="rect">
            <a:avLst/>
          </a:prstGeom>
          <a:noFill/>
        </p:spPr>
        <p:txBody>
          <a:bodyPr wrap="square" rtlCol="0" anchor="t">
            <a:spAutoFit/>
          </a:bodyPr>
          <a:p>
            <a:r>
              <a:rPr lang="zh-CN" altLang="en-US" b="1"/>
              <a:t>增加一个术语</a:t>
            </a:r>
            <a:endParaRPr lang="zh-CN" altLang="en-US" b="1"/>
          </a:p>
          <a:p>
            <a:r>
              <a:rPr lang="zh-CN" altLang="en-US"/>
              <a:t>HeinOnline搜索引擎内置了基于找到的术语匹配文档的相关性级别。为了提升单个术语或短语术语的相关性，请在术语末尾使用带有提升因子的插入符号(^)。</a:t>
            </a:r>
            <a:endParaRPr lang="zh-CN" altLang="en-US"/>
          </a:p>
          <a:p>
            <a:r>
              <a:rPr lang="zh-CN" altLang="en-US"/>
              <a:t>默认情况下，提升因子为 1。提升因子越高，提升项的相关性越大。 尽管提升因子必须为正，但它可以小于 1（例如，0.2）。</a:t>
            </a:r>
            <a:endParaRPr lang="zh-CN" altLang="en-US"/>
          </a:p>
          <a:p>
            <a:r>
              <a:rPr lang="zh-CN" altLang="en-US"/>
              <a:t>在下面的搜索示例中，切罗基人一词比部落一词更具相关性。</a:t>
            </a:r>
            <a:endParaRPr lang="zh-CN" altLang="en-US"/>
          </a:p>
        </p:txBody>
      </p:sp>
      <p:sp>
        <p:nvSpPr>
          <p:cNvPr id="12" name="文本框 11"/>
          <p:cNvSpPr txBox="1"/>
          <p:nvPr/>
        </p:nvSpPr>
        <p:spPr>
          <a:xfrm>
            <a:off x="3418840" y="6381750"/>
            <a:ext cx="2540000" cy="368300"/>
          </a:xfrm>
          <a:prstGeom prst="rect">
            <a:avLst/>
          </a:prstGeom>
          <a:noFill/>
        </p:spPr>
        <p:txBody>
          <a:bodyPr wrap="square" rtlCol="0" anchor="t">
            <a:spAutoFit/>
          </a:bodyPr>
          <a:p>
            <a:r>
              <a:rPr lang="zh-CN" altLang="en-US" b="1"/>
              <a:t>Cherokee^ tribe</a:t>
            </a:r>
            <a:endParaRPr lang="zh-CN" altLang="en-US" b="1"/>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7" name="文本框 6"/>
          <p:cNvSpPr txBox="1"/>
          <p:nvPr/>
        </p:nvSpPr>
        <p:spPr>
          <a:xfrm>
            <a:off x="179705" y="692785"/>
            <a:ext cx="8729980" cy="1198880"/>
          </a:xfrm>
          <a:prstGeom prst="rect">
            <a:avLst/>
          </a:prstGeom>
          <a:noFill/>
        </p:spPr>
        <p:txBody>
          <a:bodyPr wrap="square" rtlCol="0" anchor="t">
            <a:spAutoFit/>
          </a:bodyPr>
          <a:p>
            <a:r>
              <a:rPr lang="zh-CN" altLang="en-US"/>
              <a:t>使用短语术语执行相同的提升技术。 在下面的示例搜索中，“美洲原住民经济”比“切罗基部落”一词更相关。</a:t>
            </a:r>
            <a:endParaRPr lang="zh-CN" altLang="en-US"/>
          </a:p>
          <a:p>
            <a:endParaRPr lang="zh-CN" altLang="en-US"/>
          </a:p>
          <a:p>
            <a:r>
              <a:rPr lang="en-US" altLang="zh-CN"/>
              <a:t>                        </a:t>
            </a:r>
            <a:r>
              <a:rPr lang="en-US" altLang="zh-CN" b="1"/>
              <a:t>      </a:t>
            </a:r>
            <a:r>
              <a:rPr lang="zh-CN" altLang="en-US" b="1"/>
              <a:t>“native American economy”^4 “cherokee tribe”</a:t>
            </a:r>
            <a:endParaRPr lang="zh-CN" altLang="en-US" b="1"/>
          </a:p>
        </p:txBody>
      </p:sp>
      <p:sp>
        <p:nvSpPr>
          <p:cNvPr id="10" name="文本框 9"/>
          <p:cNvSpPr txBox="1"/>
          <p:nvPr/>
        </p:nvSpPr>
        <p:spPr>
          <a:xfrm>
            <a:off x="179705" y="1988820"/>
            <a:ext cx="8731250" cy="2306955"/>
          </a:xfrm>
          <a:prstGeom prst="rect">
            <a:avLst/>
          </a:prstGeom>
          <a:noFill/>
        </p:spPr>
        <p:txBody>
          <a:bodyPr wrap="square" rtlCol="0" anchor="t">
            <a:spAutoFit/>
          </a:bodyPr>
          <a:p>
            <a:r>
              <a:rPr lang="zh-CN" altLang="en-US" b="1"/>
              <a:t>模糊搜索</a:t>
            </a:r>
            <a:endParaRPr lang="zh-CN" altLang="en-US" b="1"/>
          </a:p>
          <a:p>
            <a:r>
              <a:rPr lang="zh-CN" altLang="en-US"/>
              <a:t>使用基于“编辑距离”算法的模糊搜索来搜索与另一个词的拼写相似的词。 与邻近搜索一样，模糊搜索使用波浪号 (~) 作为运算符。</a:t>
            </a:r>
            <a:endParaRPr lang="zh-CN" altLang="en-US"/>
          </a:p>
          <a:p>
            <a:endParaRPr lang="zh-CN" altLang="en-US"/>
          </a:p>
          <a:p>
            <a:r>
              <a:rPr lang="zh-CN" altLang="en-US"/>
              <a:t>例如，要搜索与 roam 拼写相似的术语，请使用模糊搜索：</a:t>
            </a:r>
            <a:endParaRPr lang="zh-CN" altLang="en-US"/>
          </a:p>
          <a:p>
            <a:endParaRPr lang="zh-CN" altLang="en-US"/>
          </a:p>
          <a:p>
            <a:r>
              <a:rPr lang="en-US" altLang="zh-CN" b="1">
                <a:sym typeface="+mn-ea"/>
              </a:rPr>
              <a:t>                                                                       </a:t>
            </a:r>
            <a:r>
              <a:rPr lang="zh-CN" altLang="en-US" b="1">
                <a:sym typeface="+mn-ea"/>
              </a:rPr>
              <a:t> roam </a:t>
            </a:r>
            <a:r>
              <a:rPr lang="zh-CN" altLang="en-US" b="1"/>
              <a:t>~</a:t>
            </a:r>
            <a:endParaRPr lang="zh-CN" altLang="en-US" b="1"/>
          </a:p>
          <a:p>
            <a:r>
              <a:rPr lang="zh-CN" altLang="en-US"/>
              <a:t>此搜索将找到诸如foam和</a:t>
            </a:r>
            <a:r>
              <a:rPr lang="zh-CN" altLang="en-US">
                <a:sym typeface="+mn-ea"/>
              </a:rPr>
              <a:t> roam</a:t>
            </a:r>
            <a:r>
              <a:rPr lang="zh-CN" altLang="en-US"/>
              <a:t>之类的术语。</a:t>
            </a:r>
            <a:endParaRPr lang="zh-CN" altLang="en-US"/>
          </a:p>
        </p:txBody>
      </p:sp>
      <p:sp>
        <p:nvSpPr>
          <p:cNvPr id="11" name="文本框 10"/>
          <p:cNvSpPr txBox="1"/>
          <p:nvPr/>
        </p:nvSpPr>
        <p:spPr>
          <a:xfrm>
            <a:off x="179070" y="4365625"/>
            <a:ext cx="8731885" cy="2306955"/>
          </a:xfrm>
          <a:prstGeom prst="rect">
            <a:avLst/>
          </a:prstGeom>
          <a:noFill/>
        </p:spPr>
        <p:txBody>
          <a:bodyPr wrap="square" rtlCol="0" anchor="t">
            <a:spAutoFit/>
          </a:bodyPr>
          <a:p>
            <a:r>
              <a:rPr lang="zh-CN" altLang="en-US" b="1"/>
              <a:t>参数</a:t>
            </a:r>
            <a:endParaRPr lang="zh-CN" altLang="en-US" b="1"/>
          </a:p>
          <a:p>
            <a:endParaRPr lang="zh-CN" altLang="en-US"/>
          </a:p>
          <a:p>
            <a:r>
              <a:rPr lang="zh-CN" altLang="en-US"/>
              <a:t>也可以指定相似性参数。 参数值在 0 和 1 之间，值越接近 1，相似度越高。 如果没有另外指定，默认的相似度参数是 0.5。</a:t>
            </a:r>
            <a:endParaRPr lang="zh-CN" altLang="en-US"/>
          </a:p>
          <a:p>
            <a:endParaRPr lang="zh-CN" altLang="en-US"/>
          </a:p>
          <a:p>
            <a:r>
              <a:rPr lang="zh-CN" altLang="en-US"/>
              <a:t>例如，要搜索与 roam 一词比默认参数 0.5 产生的词更相似的词：</a:t>
            </a:r>
            <a:endParaRPr lang="zh-CN" altLang="en-US"/>
          </a:p>
          <a:p>
            <a:endParaRPr lang="zh-CN" altLang="en-US"/>
          </a:p>
          <a:p>
            <a:r>
              <a:rPr lang="en-US" altLang="zh-CN" b="1">
                <a:sym typeface="+mn-ea"/>
              </a:rPr>
              <a:t>                                                                       </a:t>
            </a:r>
            <a:r>
              <a:rPr lang="zh-CN" altLang="en-US" b="1">
                <a:sym typeface="+mn-ea"/>
              </a:rPr>
              <a:t>roam</a:t>
            </a:r>
            <a:r>
              <a:rPr lang="zh-CN" altLang="en-US" b="1"/>
              <a:t>~0.8</a:t>
            </a:r>
            <a:endParaRPr lang="zh-CN" altLang="en-US" b="1"/>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8" name="文本框 7"/>
          <p:cNvSpPr txBox="1"/>
          <p:nvPr/>
        </p:nvSpPr>
        <p:spPr>
          <a:xfrm>
            <a:off x="251460" y="3946525"/>
            <a:ext cx="8652510" cy="1476375"/>
          </a:xfrm>
          <a:prstGeom prst="rect">
            <a:avLst/>
          </a:prstGeom>
          <a:noFill/>
        </p:spPr>
        <p:txBody>
          <a:bodyPr wrap="square" rtlCol="0" anchor="t">
            <a:spAutoFit/>
          </a:bodyPr>
          <a:p>
            <a:r>
              <a:rPr lang="zh-CN" altLang="en-US"/>
              <a:t>数据库选择器工具</a:t>
            </a:r>
            <a:endParaRPr lang="zh-CN" altLang="en-US"/>
          </a:p>
          <a:p>
            <a:endParaRPr lang="zh-CN" altLang="en-US"/>
          </a:p>
          <a:p>
            <a:r>
              <a:rPr lang="zh-CN" altLang="en-US"/>
              <a:t>如果希望在一个或多个特定数据库中进行搜索，请使用位于HeinOnline主页上的数据库选择器工具。例如，让我们在法律期刊图书馆和妇女与法律数据库中搜索短语“就业平等”和单词“妇女”。从选择器工具中选择所需的数据库。</a:t>
            </a:r>
            <a:endParaRPr lang="zh-CN" altLang="en-US"/>
          </a:p>
        </p:txBody>
      </p:sp>
      <p:pic>
        <p:nvPicPr>
          <p:cNvPr id="2" name="图片 1" descr="4-1"/>
          <p:cNvPicPr>
            <a:picLocks noChangeAspect="1"/>
          </p:cNvPicPr>
          <p:nvPr/>
        </p:nvPicPr>
        <p:blipFill>
          <a:blip r:embed="rId1"/>
          <a:stretch>
            <a:fillRect/>
          </a:stretch>
        </p:blipFill>
        <p:spPr>
          <a:xfrm>
            <a:off x="179070" y="771525"/>
            <a:ext cx="8719185" cy="292417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58115" y="787400"/>
            <a:ext cx="8913495" cy="557022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5245" y="621665"/>
            <a:ext cx="9048115" cy="1927860"/>
          </a:xfrm>
          <a:prstGeom prst="rect">
            <a:avLst/>
          </a:prstGeom>
        </p:spPr>
      </p:pic>
      <p:sp>
        <p:nvSpPr>
          <p:cNvPr id="5" name="文本框 4"/>
          <p:cNvSpPr txBox="1"/>
          <p:nvPr/>
        </p:nvSpPr>
        <p:spPr>
          <a:xfrm>
            <a:off x="395605" y="2640965"/>
            <a:ext cx="8201660" cy="645160"/>
          </a:xfrm>
          <a:prstGeom prst="rect">
            <a:avLst/>
          </a:prstGeom>
          <a:noFill/>
        </p:spPr>
        <p:txBody>
          <a:bodyPr wrap="square" rtlCol="0" anchor="t">
            <a:spAutoFit/>
          </a:bodyPr>
          <a:p>
            <a:r>
              <a:rPr lang="zh-CN" altLang="en-US"/>
              <a:t>接下来，将搜索查询添加到单框搜索中，并选择Just search for选项。请注意，短语应该在引号内，布尔操作符应该始终大写。</a:t>
            </a:r>
            <a:endParaRPr lang="zh-CN" altLang="en-US"/>
          </a:p>
        </p:txBody>
      </p:sp>
      <p:pic>
        <p:nvPicPr>
          <p:cNvPr id="6" name="图片 5"/>
          <p:cNvPicPr>
            <a:picLocks noChangeAspect="1"/>
          </p:cNvPicPr>
          <p:nvPr/>
        </p:nvPicPr>
        <p:blipFill>
          <a:blip r:embed="rId2"/>
          <a:stretch>
            <a:fillRect/>
          </a:stretch>
        </p:blipFill>
        <p:spPr>
          <a:xfrm>
            <a:off x="179705" y="3213100"/>
            <a:ext cx="8566785" cy="3225800"/>
          </a:xfrm>
          <a:prstGeom prst="rect">
            <a:avLst/>
          </a:prstGeom>
        </p:spPr>
      </p:pic>
      <p:sp>
        <p:nvSpPr>
          <p:cNvPr id="7" name="文本框 6"/>
          <p:cNvSpPr txBox="1"/>
          <p:nvPr/>
        </p:nvSpPr>
        <p:spPr>
          <a:xfrm>
            <a:off x="485775" y="6453505"/>
            <a:ext cx="8526780" cy="368300"/>
          </a:xfrm>
          <a:prstGeom prst="rect">
            <a:avLst/>
          </a:prstGeom>
          <a:noFill/>
        </p:spPr>
        <p:txBody>
          <a:bodyPr wrap="square" rtlCol="0" anchor="t">
            <a:spAutoFit/>
          </a:bodyPr>
          <a:p>
            <a:r>
              <a:rPr lang="zh-CN" altLang="en-US"/>
              <a:t>匹配的文本将在结果中以粗体显示</a:t>
            </a:r>
            <a:endParaRPr lang="zh-CN"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92785"/>
            <a:ext cx="8912225" cy="5676265"/>
          </a:xfrm>
          <a:prstGeom prst="rect">
            <a:avLst/>
          </a:prstGeom>
        </p:spPr>
      </p:pic>
      <p:sp>
        <p:nvSpPr>
          <p:cNvPr id="8" name="文本框 7"/>
          <p:cNvSpPr txBox="1"/>
          <p:nvPr/>
        </p:nvSpPr>
        <p:spPr>
          <a:xfrm>
            <a:off x="179070" y="6381115"/>
            <a:ext cx="8515985" cy="368300"/>
          </a:xfrm>
          <a:prstGeom prst="rect">
            <a:avLst/>
          </a:prstGeom>
          <a:noFill/>
        </p:spPr>
        <p:txBody>
          <a:bodyPr wrap="square" rtlCol="0" anchor="t">
            <a:spAutoFit/>
          </a:bodyPr>
          <a:p>
            <a:r>
              <a:rPr lang="zh-CN" altLang="en-US"/>
              <a:t>利用左侧的</a:t>
            </a:r>
            <a:r>
              <a:rPr lang="en-US" altLang="zh-CN"/>
              <a:t>“Refine Your Search”</a:t>
            </a:r>
            <a:r>
              <a:rPr lang="zh-CN" altLang="en-US"/>
              <a:t>功能区域来优化搜索结果。</a:t>
            </a:r>
            <a:endParaRPr lang="zh-CN"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692785"/>
            <a:ext cx="9017000" cy="4416425"/>
          </a:xfrm>
          <a:prstGeom prst="rect">
            <a:avLst/>
          </a:prstGeom>
        </p:spPr>
      </p:pic>
      <p:sp>
        <p:nvSpPr>
          <p:cNvPr id="5" name="文本框 4"/>
          <p:cNvSpPr txBox="1"/>
          <p:nvPr/>
        </p:nvSpPr>
        <p:spPr>
          <a:xfrm>
            <a:off x="179705" y="5370830"/>
            <a:ext cx="8722360" cy="645160"/>
          </a:xfrm>
          <a:prstGeom prst="rect">
            <a:avLst/>
          </a:prstGeom>
          <a:noFill/>
        </p:spPr>
        <p:txBody>
          <a:bodyPr wrap="square" rtlCol="0" anchor="t">
            <a:spAutoFit/>
          </a:bodyPr>
          <a:p>
            <a:r>
              <a:rPr lang="zh-CN" altLang="en-US"/>
              <a:t>根据相关性、日期、文章引用次数、其他HeinOnline用户在滚动12个月期间访问次数或被引用次数最多的作者对结果进行排序。</a:t>
            </a: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836930"/>
            <a:ext cx="8825865" cy="4133215"/>
          </a:xfrm>
          <a:prstGeom prst="rect">
            <a:avLst/>
          </a:prstGeom>
        </p:spPr>
      </p:pic>
      <p:sp>
        <p:nvSpPr>
          <p:cNvPr id="6" name="文本框 5"/>
          <p:cNvSpPr txBox="1"/>
          <p:nvPr/>
        </p:nvSpPr>
        <p:spPr>
          <a:xfrm>
            <a:off x="179705" y="5299710"/>
            <a:ext cx="8821420" cy="368300"/>
          </a:xfrm>
          <a:prstGeom prst="rect">
            <a:avLst/>
          </a:prstGeom>
          <a:noFill/>
        </p:spPr>
        <p:txBody>
          <a:bodyPr wrap="square" rtlCol="0" anchor="t">
            <a:spAutoFit/>
          </a:bodyPr>
          <a:p>
            <a:r>
              <a:rPr lang="zh-CN" altLang="en-US"/>
              <a:t>每个搜索结果的右侧会出现引用信息和各种工具的ScholarCheck。</a:t>
            </a:r>
            <a:endParaRPr lang="zh-CN"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400" y="3750310"/>
            <a:ext cx="4191000" cy="1481455"/>
          </a:xfrm>
        </p:spPr>
        <p:txBody>
          <a:bodyPr>
            <a:normAutofit fontScale="90000"/>
          </a:bodyPr>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学术影响力指标</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HeinOnline的学术影响力（ScholarCheck）指标是一系列工具，可以帮助研究人员快速找到相关材料：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分析最常被引用的期刊、文章和作者等。</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允许用户查看和访问其他文章和判例中引用最多的文章，以及其他HeinOnline用户在12个月内访问最多的文章。</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允许用户使用上面的量化分类（文章或判例引用的次数或者在12个月内其他HeinOnline用户访问的次数），对检索结果进行排序。</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提供文中超链接跳转，以便用户通过HeinOnline和Fastcase快速访问相关材料。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6" name="图片 5" descr="QQ截图20200311104212"/>
          <p:cNvPicPr>
            <a:picLocks noChangeAspect="1"/>
          </p:cNvPicPr>
          <p:nvPr/>
        </p:nvPicPr>
        <p:blipFill>
          <a:blip r:embed="rId1"/>
          <a:stretch>
            <a:fillRect/>
          </a:stretch>
        </p:blipFill>
        <p:spPr>
          <a:xfrm>
            <a:off x="4166235" y="1054735"/>
            <a:ext cx="4977765" cy="5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549275"/>
            <a:ext cx="8900795" cy="2331720"/>
          </a:xfrm>
          <a:prstGeom prst="rect">
            <a:avLst/>
          </a:prstGeom>
        </p:spPr>
      </p:pic>
      <p:sp>
        <p:nvSpPr>
          <p:cNvPr id="6" name="文本框 5"/>
          <p:cNvSpPr txBox="1"/>
          <p:nvPr/>
        </p:nvSpPr>
        <p:spPr>
          <a:xfrm>
            <a:off x="107950" y="2853690"/>
            <a:ext cx="8841105" cy="645160"/>
          </a:xfrm>
          <a:prstGeom prst="rect">
            <a:avLst/>
          </a:prstGeom>
          <a:noFill/>
        </p:spPr>
        <p:txBody>
          <a:bodyPr wrap="square" rtlCol="0" anchor="t">
            <a:spAutoFit/>
          </a:bodyPr>
          <a:p>
            <a:r>
              <a:rPr lang="zh-CN" altLang="en-US"/>
              <a:t>高级搜索</a:t>
            </a:r>
            <a:endParaRPr lang="zh-CN" altLang="en-US"/>
          </a:p>
          <a:p>
            <a:r>
              <a:rPr lang="zh-CN" altLang="en-US"/>
              <a:t>选择Advanced Search链接打开三个高级搜索选项。</a:t>
            </a:r>
            <a:endParaRPr lang="zh-CN" altLang="en-US"/>
          </a:p>
        </p:txBody>
      </p:sp>
      <p:pic>
        <p:nvPicPr>
          <p:cNvPr id="7" name="图片 6"/>
          <p:cNvPicPr>
            <a:picLocks noChangeAspect="1"/>
          </p:cNvPicPr>
          <p:nvPr/>
        </p:nvPicPr>
        <p:blipFill>
          <a:blip r:embed="rId2"/>
          <a:stretch>
            <a:fillRect/>
          </a:stretch>
        </p:blipFill>
        <p:spPr>
          <a:xfrm>
            <a:off x="51435" y="3430270"/>
            <a:ext cx="8982710" cy="2590800"/>
          </a:xfrm>
          <a:prstGeom prst="rect">
            <a:avLst/>
          </a:prstGeom>
        </p:spPr>
      </p:pic>
      <p:sp>
        <p:nvSpPr>
          <p:cNvPr id="8" name="文本框 7"/>
          <p:cNvSpPr txBox="1"/>
          <p:nvPr/>
        </p:nvSpPr>
        <p:spPr>
          <a:xfrm>
            <a:off x="107950" y="6235065"/>
            <a:ext cx="8731250" cy="368300"/>
          </a:xfrm>
          <a:prstGeom prst="rect">
            <a:avLst/>
          </a:prstGeom>
          <a:noFill/>
        </p:spPr>
        <p:txBody>
          <a:bodyPr wrap="square" rtlCol="0" anchor="t">
            <a:spAutoFit/>
          </a:bodyPr>
          <a:p>
            <a:r>
              <a:rPr lang="zh-CN" altLang="en-US"/>
              <a:t>(1) Search HeinOnline：搜索所有订阅的HeinOnline数据库的全文和元数据。</a:t>
            </a:r>
            <a:endParaRPr lang="zh-CN"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smtClean="0">
                <a:latin typeface="Accord SF" pitchFamily="2" charset="0"/>
                <a:ea typeface="宋体" panose="02010600030101010101" pitchFamily="2" charset="-122"/>
              </a:rPr>
              <a:t>首先进入</a:t>
            </a:r>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数据库登录后页面</a:t>
            </a:r>
            <a:endParaRPr lang="zh-CN" altLang="en-US" sz="3400" b="1" dirty="0" smtClean="0">
              <a:latin typeface="Accord SF" pitchFamily="2" charset="0"/>
              <a:ea typeface="宋体" panose="02010600030101010101" pitchFamily="2" charset="-122"/>
            </a:endParaRPr>
          </a:p>
        </p:txBody>
      </p:sp>
      <p:pic>
        <p:nvPicPr>
          <p:cNvPr id="2" name="图片 1" descr="welcome-page-2"/>
          <p:cNvPicPr>
            <a:picLocks noChangeAspect="1"/>
          </p:cNvPicPr>
          <p:nvPr/>
        </p:nvPicPr>
        <p:blipFill>
          <a:blip r:embed="rId1"/>
          <a:stretch>
            <a:fillRect/>
          </a:stretch>
        </p:blipFill>
        <p:spPr>
          <a:xfrm>
            <a:off x="0" y="927100"/>
            <a:ext cx="9138920" cy="597154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107315" y="5303520"/>
            <a:ext cx="8792845" cy="368300"/>
          </a:xfrm>
          <a:prstGeom prst="rect">
            <a:avLst/>
          </a:prstGeom>
          <a:noFill/>
        </p:spPr>
        <p:txBody>
          <a:bodyPr wrap="square" rtlCol="0" anchor="t">
            <a:spAutoFit/>
          </a:bodyPr>
          <a:p>
            <a:r>
              <a:rPr lang="zh-CN" altLang="en-US"/>
              <a:t>使用维恩图工具将各种关键字的结果可视化，从而更好地优化搜索。</a:t>
            </a:r>
            <a:endParaRPr lang="zh-CN" altLang="en-US"/>
          </a:p>
        </p:txBody>
      </p:sp>
      <p:pic>
        <p:nvPicPr>
          <p:cNvPr id="9" name="图片 8" descr="QQ截图20220126113735"/>
          <p:cNvPicPr>
            <a:picLocks noChangeAspect="1"/>
          </p:cNvPicPr>
          <p:nvPr/>
        </p:nvPicPr>
        <p:blipFill>
          <a:blip r:embed="rId1"/>
          <a:stretch>
            <a:fillRect/>
          </a:stretch>
        </p:blipFill>
        <p:spPr>
          <a:xfrm>
            <a:off x="35560" y="621030"/>
            <a:ext cx="8999855" cy="447929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8110" y="1530350"/>
            <a:ext cx="8229600" cy="1620520"/>
          </a:xfrm>
        </p:spPr>
        <p:txBody>
          <a:bodyPr>
            <a:normAutofit fontScale="90000"/>
          </a:bodyPr>
          <a:p>
            <a:r>
              <a:rPr lang="zh-CN" altLang="en-US" sz="2220" b="1" dirty="0">
                <a:solidFill>
                  <a:schemeClr val="bg1">
                    <a:lumMod val="50000"/>
                  </a:schemeClr>
                </a:solidFill>
                <a:latin typeface="微软雅黑" panose="020B0503020204020204" pitchFamily="34" charset="-122"/>
                <a:ea typeface="微软雅黑" panose="020B0503020204020204" pitchFamily="34" charset="-122"/>
                <a:sym typeface="+mn-ea"/>
              </a:rPr>
              <a:t>维恩图检索</a:t>
            </a:r>
            <a:br>
              <a:rPr lang="zh-CN" altLang="en-US" sz="2220" b="1"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通过HeinOnline中的维恩图检索（Venn Diagram Search）这一新功能，研究人员能够可视化查看各种关键字的检索结果，以便更好地提炼检索结果。</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这个工具可以在一个数据库内或在所有订阅的数据库中进行跨库检索。</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此外，还有个额外的好处，把关键字组合这一强大功能可视化，可以帮助学生学习如何更好地构建检索。</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5" name="内容占位符 4"/>
          <p:cNvPicPr>
            <a:picLocks noChangeAspect="1"/>
          </p:cNvPicPr>
          <p:nvPr>
            <p:ph idx="1"/>
          </p:nvPr>
        </p:nvPicPr>
        <p:blipFill>
          <a:blip r:embed="rId1"/>
          <a:stretch>
            <a:fillRect/>
          </a:stretch>
        </p:blipFill>
        <p:spPr>
          <a:xfrm>
            <a:off x="0" y="2792095"/>
            <a:ext cx="9144000" cy="4233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descr="QQ截图20220126113944"/>
          <p:cNvPicPr>
            <a:picLocks noChangeAspect="1"/>
          </p:cNvPicPr>
          <p:nvPr/>
        </p:nvPicPr>
        <p:blipFill>
          <a:blip r:embed="rId1"/>
          <a:stretch>
            <a:fillRect/>
          </a:stretch>
        </p:blipFill>
        <p:spPr>
          <a:xfrm>
            <a:off x="77470" y="720725"/>
            <a:ext cx="8944610" cy="3843655"/>
          </a:xfrm>
          <a:prstGeom prst="rect">
            <a:avLst/>
          </a:prstGeom>
        </p:spPr>
      </p:pic>
      <p:sp>
        <p:nvSpPr>
          <p:cNvPr id="5" name="文本框 4"/>
          <p:cNvSpPr txBox="1"/>
          <p:nvPr/>
        </p:nvSpPr>
        <p:spPr>
          <a:xfrm>
            <a:off x="179705" y="5084445"/>
            <a:ext cx="8706485" cy="368300"/>
          </a:xfrm>
          <a:prstGeom prst="rect">
            <a:avLst/>
          </a:prstGeom>
          <a:noFill/>
        </p:spPr>
        <p:txBody>
          <a:bodyPr wrap="square" rtlCol="0" anchor="t">
            <a:spAutoFit/>
          </a:bodyPr>
          <a:p>
            <a:r>
              <a:rPr lang="zh-CN" altLang="en-US"/>
              <a:t>引文格式指南工具列出了HeinOnline中可用的标题，以及与该标题相关的引文或引文。</a:t>
            </a:r>
            <a:endParaRPr lang="zh-CN"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QQ截图20220126114322"/>
          <p:cNvPicPr>
            <a:picLocks noChangeAspect="1"/>
          </p:cNvPicPr>
          <p:nvPr/>
        </p:nvPicPr>
        <p:blipFill>
          <a:blip r:embed="rId1"/>
          <a:stretch>
            <a:fillRect/>
          </a:stretch>
        </p:blipFill>
        <p:spPr>
          <a:xfrm>
            <a:off x="8255" y="549275"/>
            <a:ext cx="9088120" cy="1813560"/>
          </a:xfrm>
          <a:prstGeom prst="rect">
            <a:avLst/>
          </a:prstGeom>
        </p:spPr>
      </p:pic>
      <p:sp>
        <p:nvSpPr>
          <p:cNvPr id="6" name="文本框 5"/>
          <p:cNvSpPr txBox="1"/>
          <p:nvPr/>
        </p:nvSpPr>
        <p:spPr>
          <a:xfrm>
            <a:off x="107315" y="2425700"/>
            <a:ext cx="8704580" cy="368300"/>
          </a:xfrm>
          <a:prstGeom prst="rect">
            <a:avLst/>
          </a:prstGeom>
          <a:noFill/>
        </p:spPr>
        <p:txBody>
          <a:bodyPr wrap="square" rtlCol="0" anchor="t">
            <a:spAutoFit/>
          </a:bodyPr>
          <a:p>
            <a:r>
              <a:rPr lang="zh-CN" altLang="en-US"/>
              <a:t>使用a - z索引可以快速跳转到特定的标题</a:t>
            </a:r>
            <a:endParaRPr lang="zh-CN" altLang="en-US"/>
          </a:p>
        </p:txBody>
      </p:sp>
      <p:pic>
        <p:nvPicPr>
          <p:cNvPr id="7" name="图片 6" descr="QQ截图20220126114522"/>
          <p:cNvPicPr>
            <a:picLocks noChangeAspect="1"/>
          </p:cNvPicPr>
          <p:nvPr/>
        </p:nvPicPr>
        <p:blipFill>
          <a:blip r:embed="rId2"/>
          <a:stretch>
            <a:fillRect/>
          </a:stretch>
        </p:blipFill>
        <p:spPr>
          <a:xfrm>
            <a:off x="2540" y="2710180"/>
            <a:ext cx="9109710" cy="1689735"/>
          </a:xfrm>
          <a:prstGeom prst="rect">
            <a:avLst/>
          </a:prstGeom>
        </p:spPr>
      </p:pic>
      <p:sp>
        <p:nvSpPr>
          <p:cNvPr id="9" name="文本框 8"/>
          <p:cNvSpPr txBox="1"/>
          <p:nvPr/>
        </p:nvSpPr>
        <p:spPr>
          <a:xfrm>
            <a:off x="144780" y="6483985"/>
            <a:ext cx="5583555" cy="368300"/>
          </a:xfrm>
          <a:prstGeom prst="rect">
            <a:avLst/>
          </a:prstGeom>
          <a:noFill/>
        </p:spPr>
        <p:txBody>
          <a:bodyPr wrap="square" rtlCol="0" anchor="t">
            <a:spAutoFit/>
          </a:bodyPr>
          <a:p>
            <a:r>
              <a:rPr lang="zh-CN" altLang="en-US"/>
              <a:t>您可以在标题中输入引文信息并直接跳转到文档。</a:t>
            </a:r>
            <a:endParaRPr lang="zh-CN" altLang="en-US"/>
          </a:p>
        </p:txBody>
      </p:sp>
      <p:pic>
        <p:nvPicPr>
          <p:cNvPr id="10" name="图片 9" descr="QQ截图20220126115820"/>
          <p:cNvPicPr>
            <a:picLocks noChangeAspect="1"/>
          </p:cNvPicPr>
          <p:nvPr/>
        </p:nvPicPr>
        <p:blipFill>
          <a:blip r:embed="rId3"/>
          <a:stretch>
            <a:fillRect/>
          </a:stretch>
        </p:blipFill>
        <p:spPr>
          <a:xfrm>
            <a:off x="-36195" y="4437380"/>
            <a:ext cx="9149080" cy="205105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10242" name="Picture 2"/>
          <p:cNvPicPr>
            <a:picLocks noChangeAspect="1" noChangeArrowheads="1"/>
          </p:cNvPicPr>
          <p:nvPr/>
        </p:nvPicPr>
        <p:blipFill>
          <a:blip r:embed="rId1" cstate="print"/>
          <a:srcRect/>
          <a:stretch>
            <a:fillRect/>
          </a:stretch>
        </p:blipFill>
        <p:spPr bwMode="auto">
          <a:xfrm>
            <a:off x="1" y="1196753"/>
            <a:ext cx="9144000" cy="566124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7544" y="70499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000" b="1" dirty="0">
                <a:latin typeface="Accord SF" pitchFamily="2" charset="0"/>
                <a:ea typeface="宋体" panose="02010600030101010101" pitchFamily="2" charset="-122"/>
              </a:rPr>
              <a:t>文章的处理</a:t>
            </a:r>
            <a:endParaRPr lang="zh-CN" altLang="en-US" sz="4000" b="1" dirty="0">
              <a:latin typeface="Accord SF" pitchFamily="2" charset="0"/>
              <a:ea typeface="宋体" panose="02010600030101010101" pitchFamily="2" charset="-122"/>
            </a:endParaRPr>
          </a:p>
        </p:txBody>
      </p:sp>
      <p:sp>
        <p:nvSpPr>
          <p:cNvPr id="4" name="Text Box 4"/>
          <p:cNvSpPr txBox="1">
            <a:spLocks noChangeArrowheads="1"/>
          </p:cNvSpPr>
          <p:nvPr/>
        </p:nvSpPr>
        <p:spPr bwMode="auto">
          <a:xfrm>
            <a:off x="683568" y="1835527"/>
            <a:ext cx="741682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的</a:t>
            </a:r>
            <a:r>
              <a:rPr lang="zh-CN" altLang="en-US" sz="2800" dirty="0" smtClean="0">
                <a:ea typeface="宋体" panose="02010600030101010101" pitchFamily="2" charset="-122"/>
              </a:rPr>
              <a:t>浏览和阅读</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文章的下载和保存</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文章的学术影响力</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文章</a:t>
            </a:r>
            <a:r>
              <a:rPr lang="zh-CN" altLang="en-US" sz="2800" dirty="0">
                <a:ea typeface="宋体" panose="02010600030101010101" pitchFamily="2" charset="-122"/>
              </a:rPr>
              <a:t>引用前人的成果</a:t>
            </a:r>
            <a:endParaRPr lang="zh-CN" altLang="en-US" sz="2800" dirty="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文章被后人引用的信</a:t>
            </a:r>
            <a:r>
              <a:rPr lang="zh-CN" altLang="en-US" sz="2800" dirty="0" smtClean="0">
                <a:ea typeface="宋体" panose="02010600030101010101" pitchFamily="2" charset="-122"/>
              </a:rPr>
              <a:t>息</a:t>
            </a:r>
            <a:endParaRPr lang="en-US" altLang="zh-CN" sz="2800" dirty="0" smtClean="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smtClean="0">
                <a:ea typeface="宋体" panose="02010600030101010101" pitchFamily="2" charset="-122"/>
              </a:rPr>
              <a:t>作者的学术影响力及其发表的相关文章</a:t>
            </a:r>
            <a:endParaRPr lang="zh-CN" altLang="en-US" sz="2800"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7744" y="260648"/>
            <a:ext cx="4941192"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文章的浏览和阅读</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2290" name="Picture 2"/>
          <p:cNvPicPr>
            <a:picLocks noChangeAspect="1" noChangeArrowheads="1"/>
          </p:cNvPicPr>
          <p:nvPr/>
        </p:nvPicPr>
        <p:blipFill>
          <a:blip r:embed="rId1" cstate="print"/>
          <a:srcRect/>
          <a:stretch>
            <a:fillRect/>
          </a:stretch>
        </p:blipFill>
        <p:spPr bwMode="auto">
          <a:xfrm>
            <a:off x="755576" y="908720"/>
            <a:ext cx="7704856" cy="594928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60648"/>
            <a:ext cx="330153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文章的下载和翻页</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6386" name="Picture 2"/>
          <p:cNvPicPr>
            <a:picLocks noChangeAspect="1" noChangeArrowheads="1"/>
          </p:cNvPicPr>
          <p:nvPr/>
        </p:nvPicPr>
        <p:blipFill>
          <a:blip r:embed="rId1" cstate="print"/>
          <a:srcRect/>
          <a:stretch>
            <a:fillRect/>
          </a:stretch>
        </p:blipFill>
        <p:spPr bwMode="auto">
          <a:xfrm>
            <a:off x="1187624" y="908720"/>
            <a:ext cx="7200800" cy="590550"/>
          </a:xfrm>
          <a:prstGeom prst="rect">
            <a:avLst/>
          </a:prstGeom>
          <a:noFill/>
          <a:ln w="9525">
            <a:solidFill>
              <a:schemeClr val="tx1"/>
            </a:solidFill>
            <a:miter lim="800000"/>
            <a:headEnd/>
            <a:tailEnd/>
          </a:ln>
        </p:spPr>
      </p:pic>
      <p:sp>
        <p:nvSpPr>
          <p:cNvPr id="18" name="圆角矩形标注 17"/>
          <p:cNvSpPr/>
          <p:nvPr/>
        </p:nvSpPr>
        <p:spPr>
          <a:xfrm>
            <a:off x="899592" y="1916832"/>
            <a:ext cx="2448272" cy="792088"/>
          </a:xfrm>
          <a:prstGeom prst="wedgeRoundRectCallout">
            <a:avLst>
              <a:gd name="adj1" fmla="val -24445"/>
              <a:gd name="adj2" fmla="val -119279"/>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点击进入下载页面</a:t>
            </a:r>
            <a:endParaRPr lang="zh-CN" altLang="en-US" sz="2800" dirty="0">
              <a:solidFill>
                <a:schemeClr val="bg1"/>
              </a:solidFill>
              <a:latin typeface="华文楷体" panose="02010600040101010101" pitchFamily="2" charset="-122"/>
              <a:ea typeface="华文楷体" panose="02010600040101010101" pitchFamily="2" charset="-122"/>
            </a:endParaRPr>
          </a:p>
        </p:txBody>
      </p:sp>
      <p:sp>
        <p:nvSpPr>
          <p:cNvPr id="22" name="圆角矩形标注 21"/>
          <p:cNvSpPr/>
          <p:nvPr/>
        </p:nvSpPr>
        <p:spPr>
          <a:xfrm>
            <a:off x="4211960" y="1988840"/>
            <a:ext cx="2448272" cy="792088"/>
          </a:xfrm>
          <a:prstGeom prst="wedgeRoundRectCallout">
            <a:avLst>
              <a:gd name="adj1" fmla="val -24445"/>
              <a:gd name="adj2" fmla="val -119279"/>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点击左右翻页</a:t>
            </a:r>
            <a:endParaRPr lang="zh-CN" altLang="en-US" sz="2800" dirty="0">
              <a:solidFill>
                <a:schemeClr val="bg1"/>
              </a:solidFill>
              <a:latin typeface="华文楷体" panose="02010600040101010101" pitchFamily="2" charset="-122"/>
              <a:ea typeface="华文楷体" panose="02010600040101010101" pitchFamily="2" charset="-122"/>
            </a:endParaRPr>
          </a:p>
        </p:txBody>
      </p:sp>
      <p:pic>
        <p:nvPicPr>
          <p:cNvPr id="16387" name="Picture 3"/>
          <p:cNvPicPr>
            <a:picLocks noChangeAspect="1" noChangeArrowheads="1"/>
          </p:cNvPicPr>
          <p:nvPr/>
        </p:nvPicPr>
        <p:blipFill>
          <a:blip r:embed="rId2" cstate="print"/>
          <a:srcRect/>
          <a:stretch>
            <a:fillRect/>
          </a:stretch>
        </p:blipFill>
        <p:spPr bwMode="auto">
          <a:xfrm>
            <a:off x="0" y="3068960"/>
            <a:ext cx="5508104" cy="3789040"/>
          </a:xfrm>
          <a:prstGeom prst="rect">
            <a:avLst/>
          </a:prstGeom>
          <a:noFill/>
          <a:ln w="9525">
            <a:noFill/>
            <a:miter lim="800000"/>
            <a:headEnd/>
            <a:tailEnd/>
          </a:ln>
        </p:spPr>
      </p:pic>
      <p:sp>
        <p:nvSpPr>
          <p:cNvPr id="23" name="圆角矩形标注 22"/>
          <p:cNvSpPr/>
          <p:nvPr/>
        </p:nvSpPr>
        <p:spPr>
          <a:xfrm>
            <a:off x="6228184" y="3861048"/>
            <a:ext cx="2736304" cy="1584176"/>
          </a:xfrm>
          <a:prstGeom prst="wedgeRoundRectCallout">
            <a:avLst>
              <a:gd name="adj1" fmla="val -164202"/>
              <a:gd name="adj2" fmla="val 76227"/>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a:t>
            </a:r>
            <a:r>
              <a:rPr lang="en-US" altLang="zh-CN" sz="2800" dirty="0" smtClean="0">
                <a:solidFill>
                  <a:schemeClr val="bg1"/>
                </a:solidFill>
                <a:latin typeface="华文楷体" panose="02010600040101010101" pitchFamily="2" charset="-122"/>
                <a:ea typeface="华文楷体" panose="02010600040101010101" pitchFamily="2" charset="-122"/>
              </a:rPr>
              <a:t>Print</a:t>
            </a:r>
            <a:r>
              <a:rPr lang="zh-CN" altLang="en-US" sz="2800" dirty="0" smtClean="0">
                <a:solidFill>
                  <a:schemeClr val="bg1"/>
                </a:solidFill>
                <a:latin typeface="华文楷体" panose="02010600040101010101" pitchFamily="2" charset="-122"/>
                <a:ea typeface="华文楷体" panose="02010600040101010101" pitchFamily="2" charset="-122"/>
              </a:rPr>
              <a:t>以后将保存整篇文章到本地电脑</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447764" y="262574"/>
            <a:ext cx="4248472" cy="523220"/>
          </a:xfrm>
          <a:prstGeom prst="rect">
            <a:avLst/>
          </a:prstGeom>
          <a:noFill/>
          <a:ln>
            <a:noFill/>
          </a:ln>
        </p:spPr>
        <p:txBody>
          <a:bodyPr wrap="square" rtlCol="0">
            <a:spAutoFit/>
          </a:bodyPr>
          <a:lstStyle/>
          <a:p>
            <a:pPr>
              <a:spcBef>
                <a:spcPct val="50000"/>
              </a:spcBef>
            </a:pPr>
            <a:r>
              <a:rPr lang="zh-CN" altLang="en-US" sz="2800" dirty="0" smtClean="0">
                <a:solidFill>
                  <a:srgbClr val="FF0000"/>
                </a:solidFill>
                <a:ea typeface="宋体" panose="02010600030101010101" pitchFamily="2" charset="-122"/>
              </a:rPr>
              <a:t>文章的学术影响力</a:t>
            </a:r>
            <a:endParaRPr lang="en-US" altLang="zh-CN" sz="2800" dirty="0" smtClean="0">
              <a:solidFill>
                <a:srgbClr val="FF0000"/>
              </a:solidFill>
              <a:ea typeface="宋体" panose="02010600030101010101" pitchFamily="2" charset="-122"/>
            </a:endParaRPr>
          </a:p>
        </p:txBody>
      </p:sp>
      <p:sp>
        <p:nvSpPr>
          <p:cNvPr id="30" name="矩形 29"/>
          <p:cNvSpPr/>
          <p:nvPr/>
        </p:nvSpPr>
        <p:spPr>
          <a:xfrm>
            <a:off x="467544" y="1198891"/>
            <a:ext cx="7704856" cy="1015663"/>
          </a:xfrm>
          <a:prstGeom prst="rect">
            <a:avLst/>
          </a:prstGeom>
        </p:spPr>
        <p:txBody>
          <a:bodyPr wrap="square">
            <a:spAutoFit/>
          </a:bodyPr>
          <a:lstStyle/>
          <a:p>
            <a:pPr lvl="1">
              <a:spcBef>
                <a:spcPct val="50000"/>
              </a:spcBef>
              <a:buFont typeface="Wingdings" panose="05000000000000000000" pitchFamily="2" charset="2"/>
              <a:buChar char="Ø"/>
            </a:pPr>
            <a:r>
              <a:rPr lang="en-US" altLang="zh-CN" sz="2400" dirty="0" smtClean="0">
                <a:ea typeface="宋体" panose="02010600030101010101" pitchFamily="2" charset="-122"/>
              </a:rPr>
              <a:t>335</a:t>
            </a:r>
            <a:r>
              <a:rPr lang="zh-CN" altLang="en-US" sz="2400" dirty="0" smtClean="0">
                <a:ea typeface="宋体" panose="02010600030101010101" pitchFamily="2" charset="-122"/>
              </a:rPr>
              <a:t>篇文章曾经引用过这篇文章</a:t>
            </a:r>
            <a:endParaRPr lang="en-US" altLang="zh-CN" sz="2400" dirty="0" smtClean="0">
              <a:ea typeface="宋体" panose="02010600030101010101" pitchFamily="2" charset="-122"/>
            </a:endParaRPr>
          </a:p>
          <a:p>
            <a:pPr lvl="1">
              <a:spcBef>
                <a:spcPct val="50000"/>
              </a:spcBef>
              <a:buFont typeface="Wingdings" panose="05000000000000000000" pitchFamily="2" charset="2"/>
              <a:buChar char="Ø"/>
            </a:pPr>
            <a:r>
              <a:rPr lang="zh-CN" altLang="en-US" sz="2400" dirty="0" smtClean="0">
                <a:ea typeface="宋体" panose="02010600030101010101" pitchFamily="2" charset="-122"/>
              </a:rPr>
              <a:t>最近</a:t>
            </a:r>
            <a:r>
              <a:rPr lang="en-US" altLang="zh-CN" sz="2400" dirty="0" smtClean="0">
                <a:ea typeface="宋体" panose="02010600030101010101" pitchFamily="2" charset="-122"/>
              </a:rPr>
              <a:t>12</a:t>
            </a:r>
            <a:r>
              <a:rPr lang="zh-CN" altLang="en-US" sz="2400" dirty="0" smtClean="0">
                <a:ea typeface="宋体" panose="02010600030101010101" pitchFamily="2" charset="-122"/>
              </a:rPr>
              <a:t>个月全球有多少学者曾经关注过这篇文章</a:t>
            </a:r>
            <a:endParaRPr lang="en-US" altLang="zh-CN" sz="2400" dirty="0" smtClean="0">
              <a:ea typeface="宋体" panose="02010600030101010101" pitchFamily="2" charset="-122"/>
            </a:endParaRPr>
          </a:p>
        </p:txBody>
      </p:sp>
      <p:pic>
        <p:nvPicPr>
          <p:cNvPr id="11266" name="Picture 2"/>
          <p:cNvPicPr>
            <a:picLocks noChangeAspect="1" noChangeArrowheads="1"/>
          </p:cNvPicPr>
          <p:nvPr/>
        </p:nvPicPr>
        <p:blipFill>
          <a:blip r:embed="rId1" cstate="print"/>
          <a:srcRect/>
          <a:stretch>
            <a:fillRect/>
          </a:stretch>
        </p:blipFill>
        <p:spPr bwMode="auto">
          <a:xfrm>
            <a:off x="179512" y="2852936"/>
            <a:ext cx="4680520" cy="3168352"/>
          </a:xfrm>
          <a:prstGeom prst="rect">
            <a:avLst/>
          </a:prstGeom>
          <a:noFill/>
          <a:ln w="9525">
            <a:noFill/>
            <a:miter lim="800000"/>
            <a:headEnd/>
            <a:tailEnd/>
          </a:ln>
        </p:spPr>
      </p:pic>
      <p:sp>
        <p:nvSpPr>
          <p:cNvPr id="34" name="圆角矩形标注 33"/>
          <p:cNvSpPr/>
          <p:nvPr/>
        </p:nvSpPr>
        <p:spPr>
          <a:xfrm>
            <a:off x="5436096" y="2852936"/>
            <a:ext cx="3528392" cy="3456384"/>
          </a:xfrm>
          <a:prstGeom prst="wedgeRoundRectCallout">
            <a:avLst>
              <a:gd name="adj1" fmla="val -88681"/>
              <a:gd name="adj2" fmla="val 174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smtClean="0">
              <a:solidFill>
                <a:srgbClr val="FF0000"/>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1</a:t>
            </a:r>
            <a:r>
              <a:rPr lang="zh-CN" altLang="en-US" sz="2800" dirty="0" smtClean="0">
                <a:solidFill>
                  <a:schemeClr val="bg1"/>
                </a:solidFill>
                <a:latin typeface="华文楷体" panose="02010600040101010101" pitchFamily="2" charset="-122"/>
                <a:ea typeface="华文楷体" panose="02010600040101010101" pitchFamily="2" charset="-122"/>
              </a:rPr>
              <a:t>、有</a:t>
            </a:r>
            <a:r>
              <a:rPr lang="en-US" altLang="zh-CN" sz="2800" dirty="0" smtClean="0">
                <a:solidFill>
                  <a:schemeClr val="bg1"/>
                </a:solidFill>
                <a:latin typeface="华文楷体" panose="02010600040101010101" pitchFamily="2" charset="-122"/>
                <a:ea typeface="华文楷体" panose="02010600040101010101" pitchFamily="2" charset="-122"/>
              </a:rPr>
              <a:t>335</a:t>
            </a:r>
            <a:r>
              <a:rPr lang="zh-CN" altLang="en-US" sz="2800" dirty="0" smtClean="0">
                <a:solidFill>
                  <a:schemeClr val="bg1"/>
                </a:solidFill>
                <a:latin typeface="华文楷体" panose="02010600040101010101" pitchFamily="2" charset="-122"/>
                <a:ea typeface="华文楷体" panose="02010600040101010101" pitchFamily="2" charset="-122"/>
              </a:rPr>
              <a:t>篇文章曾经引用过这篇文章，点击以后进入到这些文章；</a:t>
            </a:r>
            <a:endParaRPr lang="en-US" altLang="zh-CN" sz="2800" dirty="0" smtClean="0">
              <a:solidFill>
                <a:schemeClr val="bg1"/>
              </a:solidFill>
              <a:latin typeface="华文楷体" panose="02010600040101010101" pitchFamily="2" charset="-122"/>
              <a:ea typeface="华文楷体" panose="02010600040101010101" pitchFamily="2" charset="-122"/>
            </a:endParaRPr>
          </a:p>
          <a:p>
            <a:pPr algn="ctr"/>
            <a:r>
              <a:rPr lang="en-US" altLang="zh-CN" sz="2800" dirty="0" smtClean="0">
                <a:solidFill>
                  <a:schemeClr val="bg1"/>
                </a:solidFill>
                <a:latin typeface="华文楷体" panose="02010600040101010101" pitchFamily="2" charset="-122"/>
                <a:ea typeface="华文楷体" panose="02010600040101010101" pitchFamily="2" charset="-122"/>
              </a:rPr>
              <a:t>2</a:t>
            </a:r>
            <a:r>
              <a:rPr lang="zh-CN" altLang="en-US" sz="2800" dirty="0" smtClean="0">
                <a:solidFill>
                  <a:schemeClr val="bg1"/>
                </a:solidFill>
                <a:latin typeface="华文楷体" panose="02010600040101010101" pitchFamily="2" charset="-122"/>
                <a:ea typeface="华文楷体" panose="02010600040101010101" pitchFamily="2" charset="-122"/>
              </a:rPr>
              <a:t>、最近</a:t>
            </a:r>
            <a:r>
              <a:rPr lang="en-US" altLang="zh-CN" sz="2800" dirty="0" smtClean="0">
                <a:solidFill>
                  <a:schemeClr val="bg1"/>
                </a:solidFill>
                <a:latin typeface="华文楷体" panose="02010600040101010101" pitchFamily="2" charset="-122"/>
                <a:ea typeface="华文楷体" panose="02010600040101010101" pitchFamily="2" charset="-122"/>
              </a:rPr>
              <a:t>12</a:t>
            </a:r>
            <a:r>
              <a:rPr lang="zh-CN" altLang="en-US" sz="2800" dirty="0" smtClean="0">
                <a:solidFill>
                  <a:schemeClr val="bg1"/>
                </a:solidFill>
                <a:latin typeface="华文楷体" panose="02010600040101010101" pitchFamily="2" charset="-122"/>
                <a:ea typeface="华文楷体" panose="02010600040101010101" pitchFamily="2" charset="-122"/>
              </a:rPr>
              <a:t>个月全球共有</a:t>
            </a:r>
            <a:r>
              <a:rPr lang="en-US" altLang="zh-CN" sz="2800" dirty="0" smtClean="0">
                <a:solidFill>
                  <a:schemeClr val="bg1"/>
                </a:solidFill>
                <a:latin typeface="华文楷体" panose="02010600040101010101" pitchFamily="2" charset="-122"/>
                <a:ea typeface="华文楷体" panose="02010600040101010101" pitchFamily="2" charset="-122"/>
              </a:rPr>
              <a:t>189</a:t>
            </a:r>
            <a:r>
              <a:rPr lang="zh-CN" altLang="en-US" sz="2800" dirty="0" smtClean="0">
                <a:solidFill>
                  <a:schemeClr val="bg1"/>
                </a:solidFill>
                <a:latin typeface="华文楷体" panose="02010600040101010101" pitchFamily="2" charset="-122"/>
                <a:ea typeface="华文楷体" panose="02010600040101010101" pitchFamily="2" charset="-122"/>
              </a:rPr>
              <a:t>人次的学者曾经关注过这篇文章</a:t>
            </a:r>
            <a:endParaRPr lang="zh-CN" altLang="zh-CN" sz="2800" dirty="0" smtClean="0">
              <a:solidFill>
                <a:schemeClr val="bg1"/>
              </a:solidFill>
              <a:latin typeface="华文楷体" panose="02010600040101010101" pitchFamily="2" charset="-122"/>
              <a:ea typeface="华文楷体" panose="02010600040101010101" pitchFamily="2" charset="-122"/>
            </a:endParaRPr>
          </a:p>
          <a:p>
            <a:pPr algn="ctr"/>
            <a:endParaRPr lang="zh-CN" altLang="en-US" sz="2800"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1600" y="260648"/>
            <a:ext cx="7366119"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文章所引用的其他的文章的信息</a:t>
            </a:r>
            <a:r>
              <a:rPr lang="en-US" altLang="zh-CN" sz="2800" dirty="0" smtClean="0">
                <a:solidFill>
                  <a:srgbClr val="FF0000"/>
                </a:solidFill>
                <a:latin typeface="华文楷体" panose="02010600040101010101" pitchFamily="2" charset="-122"/>
                <a:ea typeface="华文楷体" panose="02010600040101010101" pitchFamily="2" charset="-122"/>
              </a:rPr>
              <a:t>---</a:t>
            </a:r>
            <a:r>
              <a:rPr lang="zh-CN" altLang="en-US" sz="2800" dirty="0" smtClean="0">
                <a:solidFill>
                  <a:srgbClr val="FF0000"/>
                </a:solidFill>
                <a:latin typeface="华文楷体" panose="02010600040101010101" pitchFamily="2" charset="-122"/>
                <a:ea typeface="华文楷体" panose="02010600040101010101" pitchFamily="2" charset="-122"/>
              </a:rPr>
              <a:t>参考文献</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3315" name="Picture 3"/>
          <p:cNvPicPr>
            <a:picLocks noChangeAspect="1" noChangeArrowheads="1"/>
          </p:cNvPicPr>
          <p:nvPr/>
        </p:nvPicPr>
        <p:blipFill>
          <a:blip r:embed="rId1" cstate="print"/>
          <a:srcRect/>
          <a:stretch>
            <a:fillRect/>
          </a:stretch>
        </p:blipFill>
        <p:spPr bwMode="auto">
          <a:xfrm>
            <a:off x="251520" y="1628800"/>
            <a:ext cx="3888432" cy="4824536"/>
          </a:xfrm>
          <a:prstGeom prst="rect">
            <a:avLst/>
          </a:prstGeom>
          <a:noFill/>
          <a:ln w="9525">
            <a:noFill/>
            <a:miter lim="800000"/>
            <a:headEnd/>
            <a:tailEnd/>
          </a:ln>
        </p:spPr>
      </p:pic>
      <p:sp>
        <p:nvSpPr>
          <p:cNvPr id="13" name="圆角矩形标注 12"/>
          <p:cNvSpPr/>
          <p:nvPr/>
        </p:nvSpPr>
        <p:spPr>
          <a:xfrm>
            <a:off x="5615608" y="1196752"/>
            <a:ext cx="3528392" cy="1944216"/>
          </a:xfrm>
          <a:prstGeom prst="wedgeRoundRectCallout">
            <a:avLst>
              <a:gd name="adj1" fmla="val -104564"/>
              <a:gd name="adj2" fmla="val 3847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点击高亮显示的文章或判例的引证号，进入到所引用的文章或判例的全文</a:t>
            </a:r>
            <a:endParaRPr lang="zh-CN" altLang="en-US" sz="2800" dirty="0">
              <a:solidFill>
                <a:schemeClr val="bg1"/>
              </a:solidFill>
              <a:latin typeface="华文楷体" panose="02010600040101010101" pitchFamily="2" charset="-122"/>
              <a:ea typeface="华文楷体" panose="02010600040101010101" pitchFamily="2" charset="-122"/>
            </a:endParaRPr>
          </a:p>
        </p:txBody>
      </p:sp>
      <p:pic>
        <p:nvPicPr>
          <p:cNvPr id="13316" name="Picture 4"/>
          <p:cNvPicPr>
            <a:picLocks noChangeAspect="1" noChangeArrowheads="1"/>
          </p:cNvPicPr>
          <p:nvPr/>
        </p:nvPicPr>
        <p:blipFill>
          <a:blip r:embed="rId2" cstate="print"/>
          <a:srcRect/>
          <a:stretch>
            <a:fillRect/>
          </a:stretch>
        </p:blipFill>
        <p:spPr bwMode="auto">
          <a:xfrm>
            <a:off x="4391472" y="4005064"/>
            <a:ext cx="4752528" cy="2852937"/>
          </a:xfrm>
          <a:prstGeom prst="rect">
            <a:avLst/>
          </a:prstGeom>
          <a:noFill/>
          <a:ln w="9525">
            <a:noFill/>
            <a:miter lim="800000"/>
            <a:headEnd/>
            <a:tailEnd/>
          </a:ln>
        </p:spPr>
      </p:pic>
      <p:sp>
        <p:nvSpPr>
          <p:cNvPr id="17" name="环形箭头 16"/>
          <p:cNvSpPr/>
          <p:nvPr/>
        </p:nvSpPr>
        <p:spPr>
          <a:xfrm>
            <a:off x="3779912" y="2996952"/>
            <a:ext cx="1224136" cy="1368152"/>
          </a:xfrm>
          <a:prstGeom prst="circularArrow">
            <a:avLst>
              <a:gd name="adj1" fmla="val 12500"/>
              <a:gd name="adj2" fmla="val 3021512"/>
              <a:gd name="adj3" fmla="val 20457681"/>
              <a:gd name="adj4" fmla="val 14853193"/>
              <a:gd name="adj5" fmla="val 211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19050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zh-CN" sz="3400" dirty="0">
              <a:solidFill>
                <a:schemeClr val="folHlink"/>
              </a:solidFill>
              <a:latin typeface="Accord SF" pitchFamily="2" charset="0"/>
              <a:ea typeface="宋体" panose="02010600030101010101" pitchFamily="2" charset="-122"/>
            </a:endParaRPr>
          </a:p>
        </p:txBody>
      </p:sp>
      <p:sp>
        <p:nvSpPr>
          <p:cNvPr id="4" name="Rectangle 3"/>
          <p:cNvSpPr>
            <a:spLocks noChangeArrowheads="1"/>
          </p:cNvSpPr>
          <p:nvPr/>
        </p:nvSpPr>
        <p:spPr bwMode="auto">
          <a:xfrm>
            <a:off x="660400" y="279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smtClean="0">
                <a:latin typeface="Accord SF" pitchFamily="2" charset="0"/>
                <a:ea typeface="宋体" panose="02010600030101010101" pitchFamily="2" charset="-122"/>
              </a:rPr>
              <a:t>首先进入</a:t>
            </a:r>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数据库登录后页面</a:t>
            </a:r>
            <a:endParaRPr lang="zh-CN" altLang="en-US" sz="3400" b="1" dirty="0" smtClean="0">
              <a:latin typeface="Accord SF" pitchFamily="2" charset="0"/>
              <a:ea typeface="宋体" panose="02010600030101010101" pitchFamily="2" charset="-122"/>
            </a:endParaRPr>
          </a:p>
        </p:txBody>
      </p:sp>
      <p:sp>
        <p:nvSpPr>
          <p:cNvPr id="6" name="文本框 5"/>
          <p:cNvSpPr txBox="1"/>
          <p:nvPr/>
        </p:nvSpPr>
        <p:spPr>
          <a:xfrm>
            <a:off x="180340" y="1347470"/>
            <a:ext cx="4074795" cy="368300"/>
          </a:xfrm>
          <a:prstGeom prst="rect">
            <a:avLst/>
          </a:prstGeom>
          <a:noFill/>
        </p:spPr>
        <p:txBody>
          <a:bodyPr wrap="square" rtlCol="0" anchor="t">
            <a:spAutoFit/>
          </a:bodyPr>
          <a:p>
            <a:r>
              <a:rPr lang="zh-CN" altLang="en-US">
                <a:sym typeface="+mn-ea"/>
              </a:rPr>
              <a:t>（</a:t>
            </a:r>
            <a:r>
              <a:rPr lang="en-US" altLang="zh-CN">
                <a:sym typeface="+mn-ea"/>
              </a:rPr>
              <a:t>1</a:t>
            </a:r>
            <a:r>
              <a:rPr lang="zh-CN" altLang="en-US">
                <a:sym typeface="+mn-ea"/>
              </a:rPr>
              <a:t>）</a:t>
            </a:r>
            <a:r>
              <a:rPr lang="zh-CN" altLang="en-US"/>
              <a:t>按类别或名称查看订阅的数据库</a:t>
            </a:r>
            <a:endParaRPr lang="zh-CN" altLang="en-US"/>
          </a:p>
        </p:txBody>
      </p:sp>
      <p:sp>
        <p:nvSpPr>
          <p:cNvPr id="7" name="文本框 6"/>
          <p:cNvSpPr txBox="1"/>
          <p:nvPr/>
        </p:nvSpPr>
        <p:spPr>
          <a:xfrm>
            <a:off x="180340" y="2059940"/>
            <a:ext cx="8319770" cy="368300"/>
          </a:xfrm>
          <a:prstGeom prst="rect">
            <a:avLst/>
          </a:prstGeom>
          <a:noFill/>
        </p:spPr>
        <p:txBody>
          <a:bodyPr wrap="square" rtlCol="0" anchor="t">
            <a:spAutoFit/>
          </a:bodyPr>
          <a:p>
            <a:r>
              <a:rPr lang="zh-CN" altLang="en-US"/>
              <a:t>（2） 通过以下方式执行搜索：全文、著者、标题、目录、文件或案例引用</a:t>
            </a:r>
            <a:endParaRPr lang="zh-CN" altLang="en-US"/>
          </a:p>
        </p:txBody>
      </p:sp>
      <p:sp>
        <p:nvSpPr>
          <p:cNvPr id="8" name="文本框 7"/>
          <p:cNvSpPr txBox="1"/>
          <p:nvPr/>
        </p:nvSpPr>
        <p:spPr>
          <a:xfrm>
            <a:off x="180340" y="2851150"/>
            <a:ext cx="8057515" cy="368300"/>
          </a:xfrm>
          <a:prstGeom prst="rect">
            <a:avLst/>
          </a:prstGeom>
          <a:noFill/>
        </p:spPr>
        <p:txBody>
          <a:bodyPr wrap="square" rtlCol="0" anchor="t">
            <a:spAutoFit/>
          </a:bodyPr>
          <a:p>
            <a:r>
              <a:rPr lang="zh-CN" altLang="en-US"/>
              <a:t>（3） 通过数据库搜索语法的说明获得搜索帮助</a:t>
            </a:r>
            <a:endParaRPr lang="zh-CN" altLang="en-US"/>
          </a:p>
        </p:txBody>
      </p:sp>
      <p:sp>
        <p:nvSpPr>
          <p:cNvPr id="9" name="文本框 8"/>
          <p:cNvSpPr txBox="1"/>
          <p:nvPr/>
        </p:nvSpPr>
        <p:spPr>
          <a:xfrm>
            <a:off x="179705" y="3590290"/>
            <a:ext cx="8619490" cy="645160"/>
          </a:xfrm>
          <a:prstGeom prst="rect">
            <a:avLst/>
          </a:prstGeom>
          <a:noFill/>
        </p:spPr>
        <p:txBody>
          <a:bodyPr wrap="square" rtlCol="0" anchor="t">
            <a:spAutoFit/>
          </a:bodyPr>
          <a:p>
            <a:r>
              <a:rPr lang="zh-CN" altLang="en-US"/>
              <a:t>（4） 单击任意数据库名称旁边的“更多信息”图标，了解有关该订阅数据库的更多信息（或下载其标题列表）</a:t>
            </a:r>
            <a:endParaRPr lang="zh-CN" altLang="en-US"/>
          </a:p>
        </p:txBody>
      </p:sp>
      <p:sp>
        <p:nvSpPr>
          <p:cNvPr id="10" name="文本框 9"/>
          <p:cNvSpPr txBox="1"/>
          <p:nvPr/>
        </p:nvSpPr>
        <p:spPr>
          <a:xfrm>
            <a:off x="180340" y="4505960"/>
            <a:ext cx="8565515" cy="922020"/>
          </a:xfrm>
          <a:prstGeom prst="rect">
            <a:avLst/>
          </a:prstGeom>
          <a:noFill/>
        </p:spPr>
        <p:txBody>
          <a:bodyPr wrap="square" rtlCol="0" anchor="t">
            <a:spAutoFit/>
          </a:bodyPr>
          <a:p>
            <a:r>
              <a:rPr lang="zh-CN" altLang="en-US"/>
              <a:t>（5） 访问：你的MyHein档案、数据库最近的博客文章、</a:t>
            </a:r>
            <a:r>
              <a:rPr lang="en-US" altLang="zh-CN"/>
              <a:t>HeinOnline</a:t>
            </a:r>
            <a:r>
              <a:rPr lang="zh-CN" altLang="en-US"/>
              <a:t>指南、</a:t>
            </a:r>
            <a:endParaRPr lang="zh-CN" altLang="en-US"/>
          </a:p>
          <a:p>
            <a:endParaRPr lang="zh-CN" altLang="en-US"/>
          </a:p>
          <a:p>
            <a:r>
              <a:rPr lang="en-US" altLang="zh-CN"/>
              <a:t>HeinOnline</a:t>
            </a:r>
            <a:r>
              <a:rPr lang="zh-CN" altLang="en-US"/>
              <a:t>知识库、</a:t>
            </a:r>
            <a:r>
              <a:rPr lang="en-US" altLang="zh-CN"/>
              <a:t>HeinOnline</a:t>
            </a:r>
            <a:r>
              <a:rPr lang="zh-CN" altLang="en-US"/>
              <a:t>社交媒体、联系方式、您的帐户信息</a:t>
            </a:r>
            <a:endParaRPr lang="zh-CN"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9632"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4338" name="Picture 2"/>
          <p:cNvPicPr>
            <a:picLocks noChangeAspect="1" noChangeArrowheads="1"/>
          </p:cNvPicPr>
          <p:nvPr/>
        </p:nvPicPr>
        <p:blipFill>
          <a:blip r:embed="rId1" cstate="print"/>
          <a:srcRect/>
          <a:stretch>
            <a:fillRect/>
          </a:stretch>
        </p:blipFill>
        <p:spPr bwMode="auto">
          <a:xfrm>
            <a:off x="467544" y="1268761"/>
            <a:ext cx="8208912" cy="558924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31640" y="260648"/>
            <a:ext cx="7007046" cy="523220"/>
          </a:xfrm>
          <a:prstGeom prst="rect">
            <a:avLst/>
          </a:prstGeom>
        </p:spPr>
        <p:txBody>
          <a:bodyPr wrap="none">
            <a:spAutoFit/>
          </a:bodyPr>
          <a:lstStyle/>
          <a:p>
            <a:r>
              <a:rPr lang="zh-CN" altLang="zh-CN" sz="2800" dirty="0" smtClean="0">
                <a:solidFill>
                  <a:srgbClr val="FF0000"/>
                </a:solidFill>
                <a:latin typeface="华文楷体" panose="02010600040101010101" pitchFamily="2" charset="-122"/>
                <a:ea typeface="华文楷体" panose="02010600040101010101" pitchFamily="2" charset="-122"/>
              </a:rPr>
              <a:t>文章所引用的</a:t>
            </a:r>
            <a:r>
              <a:rPr lang="zh-CN" altLang="en-US" sz="2800" dirty="0" smtClean="0">
                <a:solidFill>
                  <a:srgbClr val="FF0000"/>
                </a:solidFill>
                <a:latin typeface="华文楷体" panose="02010600040101010101" pitchFamily="2" charset="-122"/>
                <a:ea typeface="华文楷体" panose="02010600040101010101" pitchFamily="2" charset="-122"/>
              </a:rPr>
              <a:t>判例的全文（</a:t>
            </a:r>
            <a:r>
              <a:rPr lang="en-US" altLang="zh-CN" sz="2800" dirty="0" smtClean="0">
                <a:solidFill>
                  <a:srgbClr val="FF0000"/>
                </a:solidFill>
                <a:latin typeface="华文楷体" panose="02010600040101010101" pitchFamily="2" charset="-122"/>
                <a:ea typeface="华文楷体" panose="02010600040101010101" pitchFamily="2" charset="-122"/>
              </a:rPr>
              <a:t>494 U. S. 56</a:t>
            </a:r>
            <a:r>
              <a:rPr lang="zh-CN" altLang="en-US" sz="2800" dirty="0" smtClean="0">
                <a:solidFill>
                  <a:srgbClr val="FF0000"/>
                </a:solidFill>
                <a:latin typeface="华文楷体" panose="02010600040101010101" pitchFamily="2" charset="-122"/>
                <a:ea typeface="华文楷体" panose="02010600040101010101" pitchFamily="2" charset="-122"/>
              </a:rPr>
              <a:t>）</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5362" name="Picture 2"/>
          <p:cNvPicPr>
            <a:picLocks noChangeAspect="1" noChangeArrowheads="1"/>
          </p:cNvPicPr>
          <p:nvPr/>
        </p:nvPicPr>
        <p:blipFill>
          <a:blip r:embed="rId1" cstate="print"/>
          <a:srcRect/>
          <a:stretch>
            <a:fillRect/>
          </a:stretch>
        </p:blipFill>
        <p:spPr bwMode="auto">
          <a:xfrm>
            <a:off x="0" y="1196752"/>
            <a:ext cx="9144000" cy="5472608"/>
          </a:xfrm>
          <a:prstGeom prst="rect">
            <a:avLst/>
          </a:prstGeom>
          <a:noFill/>
          <a:ln w="9525">
            <a:noFill/>
            <a:miter lim="800000"/>
            <a:headEnd/>
            <a:tailEnd/>
          </a:ln>
        </p:spPr>
      </p:pic>
      <p:sp>
        <p:nvSpPr>
          <p:cNvPr id="6" name="圆角矩形标注 5"/>
          <p:cNvSpPr/>
          <p:nvPr/>
        </p:nvSpPr>
        <p:spPr>
          <a:xfrm>
            <a:off x="827584" y="1772816"/>
            <a:ext cx="2448272" cy="1296144"/>
          </a:xfrm>
          <a:prstGeom prst="wedgeRoundRectCallout">
            <a:avLst>
              <a:gd name="adj1" fmla="val -29264"/>
              <a:gd name="adj2" fmla="val -71903"/>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点击进入引用这个判例的</a:t>
            </a:r>
            <a:r>
              <a:rPr lang="en-US" altLang="zh-CN" sz="2800" dirty="0" smtClean="0">
                <a:solidFill>
                  <a:schemeClr val="bg1"/>
                </a:solidFill>
                <a:latin typeface="华文楷体" panose="02010600040101010101" pitchFamily="2" charset="-122"/>
                <a:ea typeface="华文楷体" panose="02010600040101010101" pitchFamily="2" charset="-122"/>
              </a:rPr>
              <a:t>498</a:t>
            </a:r>
            <a:r>
              <a:rPr lang="zh-CN" altLang="en-US" sz="2800" dirty="0" smtClean="0">
                <a:solidFill>
                  <a:schemeClr val="bg1"/>
                </a:solidFill>
                <a:latin typeface="华文楷体" panose="02010600040101010101" pitchFamily="2" charset="-122"/>
                <a:ea typeface="华文楷体" panose="02010600040101010101" pitchFamily="2" charset="-122"/>
              </a:rPr>
              <a:t>篇文章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18434" name="Picture 2"/>
          <p:cNvPicPr>
            <a:picLocks noChangeAspect="1" noChangeArrowheads="1"/>
          </p:cNvPicPr>
          <p:nvPr/>
        </p:nvPicPr>
        <p:blipFill>
          <a:blip r:embed="rId1" cstate="print"/>
          <a:srcRect/>
          <a:stretch>
            <a:fillRect/>
          </a:stretch>
        </p:blipFill>
        <p:spPr bwMode="auto">
          <a:xfrm>
            <a:off x="71755" y="1124744"/>
            <a:ext cx="8820472" cy="5733256"/>
          </a:xfrm>
          <a:prstGeom prst="rect">
            <a:avLst/>
          </a:prstGeom>
          <a:noFill/>
          <a:ln w="9525">
            <a:noFill/>
            <a:miter lim="800000"/>
            <a:headEnd/>
            <a:tailEnd/>
          </a:ln>
        </p:spPr>
      </p:pic>
      <p:sp>
        <p:nvSpPr>
          <p:cNvPr id="6" name="圆角矩形标注 5"/>
          <p:cNvSpPr/>
          <p:nvPr/>
        </p:nvSpPr>
        <p:spPr>
          <a:xfrm>
            <a:off x="611560" y="4437112"/>
            <a:ext cx="2736304" cy="2160240"/>
          </a:xfrm>
          <a:prstGeom prst="wedgeRoundRectCallout">
            <a:avLst>
              <a:gd name="adj1" fmla="val 6119"/>
              <a:gd name="adj2" fmla="val -126044"/>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华文楷体" panose="02010600040101010101" pitchFamily="2" charset="-122"/>
                <a:ea typeface="华文楷体" panose="02010600040101010101" pitchFamily="2" charset="-122"/>
              </a:rPr>
              <a:t>点击作者的名字进入的页面显示 作者的学术影响力和发表的所有文章</a:t>
            </a:r>
            <a:endParaRPr lang="zh-CN" altLang="en-US" sz="2800" dirty="0">
              <a:solidFill>
                <a:schemeClr val="bg1"/>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smtClean="0">
                <a:solidFill>
                  <a:srgbClr val="FF0000"/>
                </a:solidFill>
                <a:latin typeface="华文楷体" panose="02010600040101010101" pitchFamily="2" charset="-122"/>
                <a:ea typeface="华文楷体" panose="02010600040101010101" pitchFamily="2" charset="-122"/>
              </a:rPr>
              <a:t>作者的学术影响力及发表的所有文章</a:t>
            </a:r>
            <a:endParaRPr lang="zh-CN" altLang="en-US" sz="2800" dirty="0">
              <a:solidFill>
                <a:srgbClr val="FF0000"/>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a:blip r:embed="rId1" cstate="print"/>
          <a:stretch>
            <a:fillRect/>
          </a:stretch>
        </p:blipFill>
        <p:spPr>
          <a:xfrm>
            <a:off x="0" y="1337117"/>
            <a:ext cx="9144000" cy="5476259"/>
          </a:xfrm>
          <a:prstGeom prst="rect">
            <a:avLst/>
          </a:prstGeom>
        </p:spPr>
      </p:pic>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11" name="图片 10"/>
          <p:cNvPicPr>
            <a:picLocks noChangeAspect="1"/>
          </p:cNvPicPr>
          <p:nvPr/>
        </p:nvPicPr>
        <p:blipFill>
          <a:blip r:embed="rId1"/>
          <a:stretch>
            <a:fillRect/>
          </a:stretch>
        </p:blipFill>
        <p:spPr>
          <a:xfrm>
            <a:off x="179705" y="692785"/>
            <a:ext cx="8670925" cy="3336925"/>
          </a:xfrm>
          <a:prstGeom prst="rect">
            <a:avLst/>
          </a:prstGeom>
        </p:spPr>
      </p:pic>
      <p:sp>
        <p:nvSpPr>
          <p:cNvPr id="12" name="文本框 11"/>
          <p:cNvSpPr txBox="1"/>
          <p:nvPr/>
        </p:nvSpPr>
        <p:spPr>
          <a:xfrm>
            <a:off x="180340" y="4366260"/>
            <a:ext cx="8724265" cy="1476375"/>
          </a:xfrm>
          <a:prstGeom prst="rect">
            <a:avLst/>
          </a:prstGeom>
          <a:noFill/>
        </p:spPr>
        <p:txBody>
          <a:bodyPr wrap="square" rtlCol="0" anchor="t">
            <a:spAutoFit/>
          </a:bodyPr>
          <a:p>
            <a:r>
              <a:rPr lang="zh-CN" altLang="en-US" b="1"/>
              <a:t>在单个子库中进行检索</a:t>
            </a:r>
            <a:endParaRPr lang="zh-CN" altLang="en-US" b="1"/>
          </a:p>
          <a:p>
            <a:endParaRPr lang="zh-CN" altLang="en-US"/>
          </a:p>
          <a:p>
            <a:r>
              <a:rPr lang="zh-CN" altLang="en-US"/>
              <a:t>进入单个数据库后，单框搜索中的just search for选项只在该数据库中搜索。例如在</a:t>
            </a:r>
            <a:r>
              <a:rPr lang="en-US" altLang="zh-CN"/>
              <a:t>HeinOnline</a:t>
            </a:r>
            <a:r>
              <a:rPr lang="zh-CN" altLang="en-US"/>
              <a:t>主页面上选择进入美国国会文献集数据库后将只在该子数据库中进行检索查询。</a:t>
            </a:r>
            <a:endParaRPr lang="zh-CN" altLang="en-US"/>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548640"/>
            <a:ext cx="9069070" cy="5301615"/>
          </a:xfrm>
          <a:prstGeom prst="rect">
            <a:avLst/>
          </a:prstGeom>
        </p:spPr>
      </p:pic>
      <p:sp>
        <p:nvSpPr>
          <p:cNvPr id="3" name="文本框 2"/>
          <p:cNvSpPr txBox="1"/>
          <p:nvPr/>
        </p:nvSpPr>
        <p:spPr>
          <a:xfrm>
            <a:off x="127000" y="5919470"/>
            <a:ext cx="8888095" cy="645160"/>
          </a:xfrm>
          <a:prstGeom prst="rect">
            <a:avLst/>
          </a:prstGeom>
          <a:noFill/>
        </p:spPr>
        <p:txBody>
          <a:bodyPr wrap="square" rtlCol="0" anchor="t">
            <a:spAutoFit/>
          </a:bodyPr>
          <a:p>
            <a:r>
              <a:rPr lang="zh-CN" altLang="en-US"/>
              <a:t>高级搜索链接将更改为与该数据库相关的选项。用户现在可以在这个数据库中进行搜索，而不是搜索整个HeinOnline。</a:t>
            </a:r>
            <a:endParaRPr lang="zh-CN" altLang="en-US"/>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27000" y="525780"/>
            <a:ext cx="8863965" cy="5280660"/>
          </a:xfrm>
          <a:prstGeom prst="rect">
            <a:avLst/>
          </a:prstGeom>
        </p:spPr>
      </p:pic>
      <p:sp>
        <p:nvSpPr>
          <p:cNvPr id="6" name="文本框 5"/>
          <p:cNvSpPr txBox="1"/>
          <p:nvPr/>
        </p:nvSpPr>
        <p:spPr>
          <a:xfrm>
            <a:off x="126365" y="5801360"/>
            <a:ext cx="8826500" cy="922020"/>
          </a:xfrm>
          <a:prstGeom prst="rect">
            <a:avLst/>
          </a:prstGeom>
          <a:noFill/>
        </p:spPr>
        <p:txBody>
          <a:bodyPr wrap="square" rtlCol="0" anchor="t">
            <a:spAutoFit/>
          </a:bodyPr>
          <a:p>
            <a:r>
              <a:rPr lang="zh-CN" altLang="en-US"/>
              <a:t>让我们搜索2016年以来所有与《美国残疾人法案》有关的众议院和参议院报告。从下拉菜单中将这个短语添加到关键字选项中。从部分类型中选择取消所有，然后选择众议院和参议院报告。最后输入2016为日期范围。</a:t>
            </a:r>
            <a:endParaRPr lang="zh-CN" altLang="en-US"/>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3" name="文本框 2"/>
          <p:cNvSpPr txBox="1"/>
          <p:nvPr/>
        </p:nvSpPr>
        <p:spPr>
          <a:xfrm>
            <a:off x="35560" y="3434080"/>
            <a:ext cx="7914640" cy="922020"/>
          </a:xfrm>
          <a:prstGeom prst="rect">
            <a:avLst/>
          </a:prstGeom>
          <a:noFill/>
        </p:spPr>
        <p:txBody>
          <a:bodyPr wrap="square" rtlCol="0" anchor="t">
            <a:spAutoFit/>
          </a:bodyPr>
          <a:p>
            <a:r>
              <a:rPr lang="zh-CN" altLang="en-US"/>
              <a:t>在FILRD（国际法数据库）中按文档</a:t>
            </a:r>
            <a:r>
              <a:rPr lang="en-US" altLang="zh-CN"/>
              <a:t>”</a:t>
            </a:r>
            <a:r>
              <a:rPr lang="zh-CN" altLang="en-US"/>
              <a:t>描述</a:t>
            </a:r>
            <a:r>
              <a:rPr lang="en-US" altLang="zh-CN"/>
              <a:t>”</a:t>
            </a:r>
            <a:r>
              <a:rPr lang="zh-CN" altLang="en-US"/>
              <a:t>搜索，请使用主页顶部的高级搜索选项。从这里，使用下拉框菜单中的</a:t>
            </a:r>
            <a:r>
              <a:rPr lang="en-US" altLang="zh-CN"/>
              <a:t>”</a:t>
            </a:r>
            <a:r>
              <a:rPr lang="zh-CN" altLang="en-US"/>
              <a:t>描述</a:t>
            </a:r>
            <a:r>
              <a:rPr lang="en-US" altLang="zh-CN"/>
              <a:t>”</a:t>
            </a:r>
            <a:r>
              <a:rPr lang="zh-CN" altLang="en-US"/>
              <a:t>选项。</a:t>
            </a:r>
            <a:endParaRPr lang="zh-CN" altLang="en-US"/>
          </a:p>
          <a:p>
            <a:r>
              <a:rPr lang="zh-CN" altLang="en-US"/>
              <a:t>示例：搜索特定于南太平洋的文档</a:t>
            </a:r>
            <a:endParaRPr lang="zh-CN" altLang="en-US"/>
          </a:p>
        </p:txBody>
      </p:sp>
      <p:pic>
        <p:nvPicPr>
          <p:cNvPr id="7" name="图片 6" descr="QQ截图20220705104016"/>
          <p:cNvPicPr>
            <a:picLocks noChangeAspect="1"/>
          </p:cNvPicPr>
          <p:nvPr/>
        </p:nvPicPr>
        <p:blipFill>
          <a:blip r:embed="rId1"/>
          <a:stretch>
            <a:fillRect/>
          </a:stretch>
        </p:blipFill>
        <p:spPr>
          <a:xfrm>
            <a:off x="35560" y="621030"/>
            <a:ext cx="9022080" cy="2784475"/>
          </a:xfrm>
          <a:prstGeom prst="rect">
            <a:avLst/>
          </a:prstGeom>
        </p:spPr>
      </p:pic>
      <p:pic>
        <p:nvPicPr>
          <p:cNvPr id="8" name="图片 7" descr="QQ截图20220705105339"/>
          <p:cNvPicPr>
            <a:picLocks noChangeAspect="1"/>
          </p:cNvPicPr>
          <p:nvPr/>
        </p:nvPicPr>
        <p:blipFill>
          <a:blip r:embed="rId2"/>
          <a:stretch>
            <a:fillRect/>
          </a:stretch>
        </p:blipFill>
        <p:spPr>
          <a:xfrm>
            <a:off x="-1905" y="4353560"/>
            <a:ext cx="9061450" cy="2491105"/>
          </a:xfrm>
          <a:prstGeom prst="rect">
            <a:avLst/>
          </a:prstGeom>
        </p:spPr>
      </p:pic>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descr="QQ截图20220705105725"/>
          <p:cNvPicPr>
            <a:picLocks noChangeAspect="1"/>
          </p:cNvPicPr>
          <p:nvPr/>
        </p:nvPicPr>
        <p:blipFill>
          <a:blip r:embed="rId1"/>
          <a:stretch>
            <a:fillRect/>
          </a:stretch>
        </p:blipFill>
        <p:spPr>
          <a:xfrm>
            <a:off x="-6350" y="569595"/>
            <a:ext cx="9150350" cy="2850515"/>
          </a:xfrm>
          <a:prstGeom prst="rect">
            <a:avLst/>
          </a:prstGeom>
        </p:spPr>
      </p:pic>
      <p:sp>
        <p:nvSpPr>
          <p:cNvPr id="5" name="文本框 4"/>
          <p:cNvSpPr txBox="1"/>
          <p:nvPr/>
        </p:nvSpPr>
        <p:spPr>
          <a:xfrm>
            <a:off x="29845" y="3401695"/>
            <a:ext cx="8929370" cy="1476375"/>
          </a:xfrm>
          <a:prstGeom prst="rect">
            <a:avLst/>
          </a:prstGeom>
          <a:noFill/>
        </p:spPr>
        <p:txBody>
          <a:bodyPr wrap="square" rtlCol="0" anchor="t">
            <a:spAutoFit/>
          </a:bodyPr>
          <a:p>
            <a:r>
              <a:rPr lang="zh-CN" altLang="en-US"/>
              <a:t>在FILRD（国际法数据库）中按文档标题搜索，请使用主页顶部的高级搜索选项。从这里，使用下拉框菜单中的</a:t>
            </a:r>
            <a:r>
              <a:rPr lang="en-US" altLang="zh-CN"/>
              <a:t>“</a:t>
            </a:r>
            <a:r>
              <a:rPr lang="zh-CN" altLang="en-US"/>
              <a:t>标题</a:t>
            </a:r>
            <a:r>
              <a:rPr lang="en-US" altLang="zh-CN"/>
              <a:t>”</a:t>
            </a:r>
            <a:r>
              <a:rPr lang="zh-CN" altLang="en-US"/>
              <a:t>选项。</a:t>
            </a:r>
            <a:endParaRPr lang="zh-CN" altLang="en-US"/>
          </a:p>
          <a:p>
            <a:r>
              <a:rPr lang="zh-CN" altLang="en-US"/>
              <a:t>示例：“发展权与环境保护之间的相互作用：在实践中实现可持续发展的模式和手段”</a:t>
            </a:r>
            <a:r>
              <a:rPr lang="en-US" altLang="zh-CN"/>
              <a:t>-“Interplay between the Right to Development and the Protection of the Environment: Patterns and Instruments to Achieve Sustainable Development in Practice”</a:t>
            </a:r>
            <a:endParaRPr lang="en-US" altLang="zh-CN"/>
          </a:p>
        </p:txBody>
      </p:sp>
      <p:pic>
        <p:nvPicPr>
          <p:cNvPr id="6" name="图片 5" descr="QQ截图20220705110147"/>
          <p:cNvPicPr>
            <a:picLocks noChangeAspect="1"/>
          </p:cNvPicPr>
          <p:nvPr/>
        </p:nvPicPr>
        <p:blipFill>
          <a:blip r:embed="rId2"/>
          <a:stretch>
            <a:fillRect/>
          </a:stretch>
        </p:blipFill>
        <p:spPr>
          <a:xfrm>
            <a:off x="-5715" y="4881245"/>
            <a:ext cx="9149715" cy="1929130"/>
          </a:xfrm>
          <a:prstGeom prst="rect">
            <a:avLst/>
          </a:prstGeom>
        </p:spPr>
      </p:pic>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QQ截图20220705110500"/>
          <p:cNvPicPr>
            <a:picLocks noChangeAspect="1"/>
          </p:cNvPicPr>
          <p:nvPr/>
        </p:nvPicPr>
        <p:blipFill>
          <a:blip r:embed="rId1"/>
          <a:stretch>
            <a:fillRect/>
          </a:stretch>
        </p:blipFill>
        <p:spPr>
          <a:xfrm>
            <a:off x="6985" y="610235"/>
            <a:ext cx="9137015" cy="3054350"/>
          </a:xfrm>
          <a:prstGeom prst="rect">
            <a:avLst/>
          </a:prstGeom>
        </p:spPr>
      </p:pic>
      <p:sp>
        <p:nvSpPr>
          <p:cNvPr id="8" name="文本框 7"/>
          <p:cNvSpPr txBox="1"/>
          <p:nvPr/>
        </p:nvSpPr>
        <p:spPr>
          <a:xfrm>
            <a:off x="-36195" y="3861435"/>
            <a:ext cx="8996045" cy="922020"/>
          </a:xfrm>
          <a:prstGeom prst="rect">
            <a:avLst/>
          </a:prstGeom>
          <a:noFill/>
        </p:spPr>
        <p:txBody>
          <a:bodyPr wrap="square" rtlCol="0" anchor="t">
            <a:spAutoFit/>
          </a:bodyPr>
          <a:p>
            <a:r>
              <a:rPr lang="zh-CN" altLang="en-US"/>
              <a:t>按卷日期在FILRD（国际法数据库）中搜索，请使用主页顶部的高级搜索选项。从这里，使用下拉框菜单中的日期选项。</a:t>
            </a:r>
            <a:endParaRPr lang="zh-CN" altLang="en-US"/>
          </a:p>
          <a:p>
            <a:r>
              <a:rPr lang="zh-CN" altLang="en-US"/>
              <a:t>示例：搜索2005年与新西兰相关的文档</a:t>
            </a:r>
            <a:endParaRPr lang="zh-CN" altLang="en-US"/>
          </a:p>
        </p:txBody>
      </p:sp>
      <p:pic>
        <p:nvPicPr>
          <p:cNvPr id="9" name="图片 8" descr="QQ截图20220705111425"/>
          <p:cNvPicPr>
            <a:picLocks noChangeAspect="1"/>
          </p:cNvPicPr>
          <p:nvPr/>
        </p:nvPicPr>
        <p:blipFill>
          <a:blip r:embed="rId2"/>
          <a:stretch>
            <a:fillRect/>
          </a:stretch>
        </p:blipFill>
        <p:spPr>
          <a:xfrm>
            <a:off x="-36195" y="4761865"/>
            <a:ext cx="9180195" cy="2059305"/>
          </a:xfrm>
          <a:prstGeom prst="rect">
            <a:avLst/>
          </a:prstGeom>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6413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descr="rights-of-women-1"/>
          <p:cNvPicPr>
            <a:picLocks noChangeAspect="1"/>
          </p:cNvPicPr>
          <p:nvPr/>
        </p:nvPicPr>
        <p:blipFill>
          <a:blip r:embed="rId1"/>
          <a:stretch>
            <a:fillRect/>
          </a:stretch>
        </p:blipFill>
        <p:spPr>
          <a:xfrm>
            <a:off x="89535" y="898525"/>
            <a:ext cx="8989060" cy="2062480"/>
          </a:xfrm>
          <a:prstGeom prst="rect">
            <a:avLst/>
          </a:prstGeom>
        </p:spPr>
      </p:pic>
      <p:sp>
        <p:nvSpPr>
          <p:cNvPr id="12" name="文本框 11"/>
          <p:cNvSpPr txBox="1"/>
          <p:nvPr/>
        </p:nvSpPr>
        <p:spPr>
          <a:xfrm>
            <a:off x="250825" y="3142615"/>
            <a:ext cx="8710930" cy="645160"/>
          </a:xfrm>
          <a:prstGeom prst="rect">
            <a:avLst/>
          </a:prstGeom>
          <a:noFill/>
        </p:spPr>
        <p:txBody>
          <a:bodyPr wrap="square" rtlCol="0" anchor="t">
            <a:spAutoFit/>
          </a:bodyPr>
          <a:p>
            <a:r>
              <a:rPr lang="zh-CN" altLang="en-US"/>
              <a:t>直接搜索（</a:t>
            </a:r>
            <a:r>
              <a:rPr lang="en-US" altLang="zh-CN"/>
              <a:t>Just search for</a:t>
            </a:r>
            <a:r>
              <a:rPr lang="zh-CN" altLang="en-US"/>
              <a:t>）:搜索你的关键字文档的全文。用户还可以使用这个选项输入自定义的HeinOnline语法。[例:作者:(菲茨杰拉德)]。</a:t>
            </a:r>
            <a:endParaRPr lang="zh-CN" altLang="en-US"/>
          </a:p>
        </p:txBody>
      </p:sp>
      <p:sp>
        <p:nvSpPr>
          <p:cNvPr id="13" name="文本框 12"/>
          <p:cNvSpPr txBox="1"/>
          <p:nvPr/>
        </p:nvSpPr>
        <p:spPr>
          <a:xfrm>
            <a:off x="251460" y="5440680"/>
            <a:ext cx="8651875" cy="368300"/>
          </a:xfrm>
          <a:prstGeom prst="rect">
            <a:avLst/>
          </a:prstGeom>
          <a:noFill/>
        </p:spPr>
        <p:txBody>
          <a:bodyPr wrap="square" rtlCol="0" anchor="t">
            <a:spAutoFit/>
          </a:bodyPr>
          <a:p>
            <a:r>
              <a:rPr lang="zh-CN" altLang="en-US"/>
              <a:t>引文（</a:t>
            </a:r>
            <a:r>
              <a:rPr lang="en-US" altLang="zh-CN"/>
              <a:t>Citation</a:t>
            </a:r>
            <a:r>
              <a:rPr lang="zh-CN" altLang="en-US"/>
              <a:t>）:搜索文档或案例引文。</a:t>
            </a:r>
            <a:endParaRPr lang="zh-CN" altLang="en-US"/>
          </a:p>
        </p:txBody>
      </p:sp>
      <p:sp>
        <p:nvSpPr>
          <p:cNvPr id="2" name="文本框 1"/>
          <p:cNvSpPr txBox="1"/>
          <p:nvPr/>
        </p:nvSpPr>
        <p:spPr>
          <a:xfrm>
            <a:off x="250825" y="6096000"/>
            <a:ext cx="7983220" cy="368300"/>
          </a:xfrm>
          <a:prstGeom prst="rect">
            <a:avLst/>
          </a:prstGeom>
          <a:noFill/>
        </p:spPr>
        <p:txBody>
          <a:bodyPr wrap="square" rtlCol="0" anchor="t">
            <a:spAutoFit/>
          </a:bodyPr>
          <a:p>
            <a:r>
              <a:rPr lang="zh-CN" altLang="en-US"/>
              <a:t>目录（</a:t>
            </a:r>
            <a:r>
              <a:rPr lang="en-US" altLang="zh-CN"/>
              <a:t>Catalog</a:t>
            </a:r>
            <a:r>
              <a:rPr lang="zh-CN" altLang="en-US"/>
              <a:t>）:搜索整个HeinOnline目录记录。</a:t>
            </a:r>
            <a:endParaRPr lang="zh-CN" altLang="en-US"/>
          </a:p>
        </p:txBody>
      </p:sp>
      <p:sp>
        <p:nvSpPr>
          <p:cNvPr id="5" name="文本框 4"/>
          <p:cNvSpPr txBox="1"/>
          <p:nvPr/>
        </p:nvSpPr>
        <p:spPr>
          <a:xfrm>
            <a:off x="250190" y="4794250"/>
            <a:ext cx="5007610" cy="368300"/>
          </a:xfrm>
          <a:prstGeom prst="rect">
            <a:avLst/>
          </a:prstGeom>
          <a:noFill/>
        </p:spPr>
        <p:txBody>
          <a:bodyPr wrap="square" rtlCol="0" anchor="t">
            <a:spAutoFit/>
          </a:bodyPr>
          <a:p>
            <a:r>
              <a:rPr lang="zh-CN" altLang="en-US"/>
              <a:t>作者（</a:t>
            </a:r>
            <a:r>
              <a:rPr lang="en-US" altLang="zh-CN"/>
              <a:t>Author</a:t>
            </a:r>
            <a:r>
              <a:rPr lang="zh-CN" altLang="en-US"/>
              <a:t>）：搜索章节作者姓名。</a:t>
            </a:r>
            <a:endParaRPr lang="zh-CN" altLang="en-US"/>
          </a:p>
        </p:txBody>
      </p:sp>
      <p:sp>
        <p:nvSpPr>
          <p:cNvPr id="6" name="文本框 5"/>
          <p:cNvSpPr txBox="1"/>
          <p:nvPr/>
        </p:nvSpPr>
        <p:spPr>
          <a:xfrm>
            <a:off x="245745" y="4074795"/>
            <a:ext cx="8641080" cy="368300"/>
          </a:xfrm>
          <a:prstGeom prst="rect">
            <a:avLst/>
          </a:prstGeom>
          <a:noFill/>
        </p:spPr>
        <p:txBody>
          <a:bodyPr wrap="square" rtlCol="0" anchor="t">
            <a:spAutoFit/>
          </a:bodyPr>
          <a:p>
            <a:r>
              <a:rPr lang="zh-CN" altLang="en-US"/>
              <a:t>标题（</a:t>
            </a:r>
            <a:r>
              <a:rPr lang="en-US" altLang="zh-CN"/>
              <a:t>Title</a:t>
            </a:r>
            <a:r>
              <a:rPr lang="zh-CN" altLang="en-US"/>
              <a:t>）：在HeinOnline文档中搜索章节标题。</a:t>
            </a:r>
            <a:endParaRPr lang="zh-CN"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descr="QQ截图20220705111425"/>
          <p:cNvPicPr>
            <a:picLocks noChangeAspect="1"/>
          </p:cNvPicPr>
          <p:nvPr/>
        </p:nvPicPr>
        <p:blipFill>
          <a:blip r:embed="rId1"/>
          <a:stretch>
            <a:fillRect/>
          </a:stretch>
        </p:blipFill>
        <p:spPr>
          <a:xfrm>
            <a:off x="1905" y="528320"/>
            <a:ext cx="9142095" cy="3505200"/>
          </a:xfrm>
          <a:prstGeom prst="rect">
            <a:avLst/>
          </a:prstGeom>
        </p:spPr>
      </p:pic>
      <p:sp>
        <p:nvSpPr>
          <p:cNvPr id="5" name="文本框 4"/>
          <p:cNvSpPr txBox="1"/>
          <p:nvPr/>
        </p:nvSpPr>
        <p:spPr>
          <a:xfrm>
            <a:off x="-635" y="3965575"/>
            <a:ext cx="9180195" cy="922020"/>
          </a:xfrm>
          <a:prstGeom prst="rect">
            <a:avLst/>
          </a:prstGeom>
          <a:noFill/>
        </p:spPr>
        <p:txBody>
          <a:bodyPr wrap="square" rtlCol="0" anchor="t">
            <a:spAutoFit/>
          </a:bodyPr>
          <a:p>
            <a:r>
              <a:rPr lang="zh-CN" altLang="en-US"/>
              <a:t>按文件创建者/作者在FILRD（国际法数据库）中搜索，请使用主页顶部的高级搜索选项。从这里，使用下拉框菜单中的“创建者/作者”选项。</a:t>
            </a:r>
            <a:endParaRPr lang="zh-CN" altLang="en-US"/>
          </a:p>
          <a:p>
            <a:r>
              <a:rPr lang="zh-CN" altLang="en-US"/>
              <a:t>示例：“蒙蒂尼，马西米利亚诺”</a:t>
            </a:r>
            <a:endParaRPr lang="zh-CN" altLang="en-US"/>
          </a:p>
        </p:txBody>
      </p:sp>
      <p:pic>
        <p:nvPicPr>
          <p:cNvPr id="6" name="图片 5" descr="QQ截图20220705112329"/>
          <p:cNvPicPr>
            <a:picLocks noChangeAspect="1"/>
          </p:cNvPicPr>
          <p:nvPr/>
        </p:nvPicPr>
        <p:blipFill>
          <a:blip r:embed="rId2"/>
          <a:stretch>
            <a:fillRect/>
          </a:stretch>
        </p:blipFill>
        <p:spPr>
          <a:xfrm>
            <a:off x="-635" y="4874895"/>
            <a:ext cx="9144635" cy="1950720"/>
          </a:xfrm>
          <a:prstGeom prst="rect">
            <a:avLst/>
          </a:prstGeom>
        </p:spPr>
      </p:pic>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0" y="621030"/>
            <a:ext cx="9049385" cy="1508760"/>
          </a:xfrm>
          <a:prstGeom prst="rect">
            <a:avLst/>
          </a:prstGeom>
        </p:spPr>
      </p:pic>
      <p:sp>
        <p:nvSpPr>
          <p:cNvPr id="8" name="文本框 7"/>
          <p:cNvSpPr txBox="1"/>
          <p:nvPr/>
        </p:nvSpPr>
        <p:spPr>
          <a:xfrm>
            <a:off x="97155" y="2360930"/>
            <a:ext cx="8912860" cy="2584450"/>
          </a:xfrm>
          <a:prstGeom prst="rect">
            <a:avLst/>
          </a:prstGeom>
          <a:noFill/>
        </p:spPr>
        <p:txBody>
          <a:bodyPr wrap="square" rtlCol="0" anchor="t">
            <a:spAutoFit/>
          </a:bodyPr>
          <a:p>
            <a:r>
              <a:rPr lang="zh-CN" altLang="en-US" b="1"/>
              <a:t>如何使用</a:t>
            </a:r>
            <a:r>
              <a:rPr lang="en-US" altLang="zh-CN" b="1"/>
              <a:t>Catalog</a:t>
            </a:r>
            <a:r>
              <a:rPr lang="zh-CN" altLang="en-US" b="1"/>
              <a:t>（查找目录）</a:t>
            </a:r>
            <a:endParaRPr lang="zh-CN" altLang="en-US" b="1"/>
          </a:p>
          <a:p>
            <a:endParaRPr lang="zh-CN" altLang="en-US"/>
          </a:p>
          <a:p>
            <a:r>
              <a:rPr lang="zh-CN" altLang="en-US"/>
              <a:t>要知道一个标题是否存在于HeinOnline中，最简单的方法是运行Catalog搜索。Catalog搜索将搜索整个HeinOnline目录，包括MARC21记录。</a:t>
            </a:r>
            <a:endParaRPr lang="zh-CN" altLang="en-US"/>
          </a:p>
          <a:p>
            <a:endParaRPr lang="zh-CN" altLang="en-US"/>
          </a:p>
          <a:p>
            <a:r>
              <a:rPr lang="zh-CN" altLang="en-US"/>
              <a:t>One-Box Catalog Searching</a:t>
            </a:r>
            <a:endParaRPr lang="zh-CN" altLang="en-US"/>
          </a:p>
          <a:p>
            <a:r>
              <a:rPr lang="zh-CN" altLang="en-US"/>
              <a:t>使用直观的单框搜索，用户可以轻松地搜索出版物标题内的术语或标题级出版物的作者。例如，让我们对FCC Record(也称为Federal Communications Commission Record)执行一个快速搜索。</a:t>
            </a:r>
            <a:endParaRPr lang="zh-CN" altLang="en-US"/>
          </a:p>
        </p:txBody>
      </p:sp>
      <p:sp>
        <p:nvSpPr>
          <p:cNvPr id="9" name="文本框 8"/>
          <p:cNvSpPr txBox="1"/>
          <p:nvPr/>
        </p:nvSpPr>
        <p:spPr>
          <a:xfrm>
            <a:off x="97155" y="5013325"/>
            <a:ext cx="8649335" cy="645160"/>
          </a:xfrm>
          <a:prstGeom prst="rect">
            <a:avLst/>
          </a:prstGeom>
          <a:noFill/>
        </p:spPr>
        <p:txBody>
          <a:bodyPr wrap="square" rtlCol="0" anchor="t">
            <a:spAutoFit/>
          </a:bodyPr>
          <a:p>
            <a:r>
              <a:rPr lang="zh-CN" altLang="en-US"/>
              <a:t>注意:要运行</a:t>
            </a:r>
            <a:r>
              <a:rPr lang="en-US" altLang="zh-CN"/>
              <a:t>Catalog</a:t>
            </a:r>
            <a:r>
              <a:rPr lang="zh-CN" altLang="en-US"/>
              <a:t>（目录搜索），用户必须只使用下拉选项，因为该功能搜索的索引与其他菜单选项不同。</a:t>
            </a:r>
            <a:endParaRPr lang="zh-CN" altLang="en-US"/>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820785" cy="4291330"/>
          </a:xfrm>
          <a:prstGeom prst="rect">
            <a:avLst/>
          </a:prstGeom>
        </p:spPr>
      </p:pic>
      <p:sp>
        <p:nvSpPr>
          <p:cNvPr id="3" name="文本框 2"/>
          <p:cNvSpPr txBox="1"/>
          <p:nvPr/>
        </p:nvSpPr>
        <p:spPr>
          <a:xfrm>
            <a:off x="107315" y="4940935"/>
            <a:ext cx="8911590" cy="1476375"/>
          </a:xfrm>
          <a:prstGeom prst="rect">
            <a:avLst/>
          </a:prstGeom>
          <a:noFill/>
        </p:spPr>
        <p:txBody>
          <a:bodyPr wrap="square" rtlCol="0" anchor="t">
            <a:spAutoFit/>
          </a:bodyPr>
          <a:p>
            <a:r>
              <a:rPr lang="zh-CN" altLang="en-US"/>
              <a:t>从结果页面可以看到，HeinOnline不仅包含了FCC Record，还包含了FCC的决定（Decisions） and 报告（Reports），包括第二系列内容。结果右侧列出的是标题所在的集合。</a:t>
            </a:r>
            <a:endParaRPr lang="zh-CN" altLang="en-US"/>
          </a:p>
          <a:p>
            <a:endParaRPr lang="zh-CN" altLang="en-US"/>
          </a:p>
          <a:p>
            <a:r>
              <a:rPr lang="zh-CN" altLang="en-US"/>
              <a:t>请记住，结果可能包含您没有订阅的集合。</a:t>
            </a:r>
            <a:endParaRPr lang="zh-CN" altLang="en-US"/>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5560" y="548640"/>
            <a:ext cx="9059545" cy="4618990"/>
          </a:xfrm>
          <a:prstGeom prst="rect">
            <a:avLst/>
          </a:prstGeom>
        </p:spPr>
      </p:pic>
      <p:sp>
        <p:nvSpPr>
          <p:cNvPr id="6" name="文本框 5"/>
          <p:cNvSpPr txBox="1"/>
          <p:nvPr/>
        </p:nvSpPr>
        <p:spPr>
          <a:xfrm>
            <a:off x="107315" y="5239385"/>
            <a:ext cx="8936990" cy="1476375"/>
          </a:xfrm>
          <a:prstGeom prst="rect">
            <a:avLst/>
          </a:prstGeom>
          <a:noFill/>
        </p:spPr>
        <p:txBody>
          <a:bodyPr wrap="square" rtlCol="0" anchor="t">
            <a:spAutoFit/>
          </a:bodyPr>
          <a:p>
            <a:r>
              <a:rPr lang="zh-CN" altLang="en-US"/>
              <a:t>用户还可以使用Catalog搜索查找包含关键字或短语的出版物标题。例如，搜索COVID-19目录，可以看到HeinOnline包含1000多个带有该术语的标题。</a:t>
            </a:r>
            <a:endParaRPr lang="zh-CN" altLang="en-US"/>
          </a:p>
          <a:p>
            <a:endParaRPr lang="zh-CN" altLang="en-US"/>
          </a:p>
          <a:p>
            <a:endParaRPr lang="zh-CN" altLang="en-US"/>
          </a:p>
          <a:p>
            <a:r>
              <a:rPr lang="zh-CN" altLang="en-US"/>
              <a:t>结果页面左侧的facet允许用户根据集合/库、主题、出版类型/或日期来优化搜索。</a:t>
            </a:r>
            <a:endParaRPr lang="zh-CN" altLang="en-US"/>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9275"/>
            <a:ext cx="8902065" cy="1963420"/>
          </a:xfrm>
          <a:prstGeom prst="rect">
            <a:avLst/>
          </a:prstGeom>
        </p:spPr>
      </p:pic>
      <p:sp>
        <p:nvSpPr>
          <p:cNvPr id="6" name="文本框 5"/>
          <p:cNvSpPr txBox="1"/>
          <p:nvPr/>
        </p:nvSpPr>
        <p:spPr>
          <a:xfrm>
            <a:off x="107950" y="2639695"/>
            <a:ext cx="8902700" cy="922020"/>
          </a:xfrm>
          <a:prstGeom prst="rect">
            <a:avLst/>
          </a:prstGeom>
          <a:noFill/>
        </p:spPr>
        <p:txBody>
          <a:bodyPr wrap="square" rtlCol="0" anchor="t">
            <a:spAutoFit/>
          </a:bodyPr>
          <a:p>
            <a:r>
              <a:rPr lang="zh-CN" altLang="en-US">
                <a:sym typeface="+mn-ea"/>
              </a:rPr>
              <a:t>(</a:t>
            </a:r>
            <a:r>
              <a:rPr lang="en-US" altLang="zh-CN">
                <a:sym typeface="+mn-ea"/>
              </a:rPr>
              <a:t>2</a:t>
            </a:r>
            <a:r>
              <a:rPr lang="zh-CN" altLang="en-US">
                <a:sym typeface="+mn-ea"/>
              </a:rPr>
              <a:t>)</a:t>
            </a:r>
            <a:r>
              <a:rPr lang="zh-CN" altLang="en-US"/>
              <a:t>高级目录搜索（</a:t>
            </a:r>
            <a:r>
              <a:rPr lang="en-US" altLang="zh-CN"/>
              <a:t>Search the Catalog</a:t>
            </a:r>
            <a:r>
              <a:rPr lang="zh-CN" altLang="en-US"/>
              <a:t>）</a:t>
            </a:r>
            <a:endParaRPr lang="zh-CN" altLang="en-US"/>
          </a:p>
          <a:p>
            <a:r>
              <a:rPr lang="zh-CN" altLang="en-US"/>
              <a:t>现在让我们介绍高级目录搜索的使用。从HeinOnline欢迎页面或任何数据库，用户都可以在主搜索栏下找到高级搜索选项。</a:t>
            </a:r>
            <a:endParaRPr lang="zh-CN" altLang="en-US"/>
          </a:p>
        </p:txBody>
      </p:sp>
      <p:pic>
        <p:nvPicPr>
          <p:cNvPr id="7" name="图片 6"/>
          <p:cNvPicPr>
            <a:picLocks noChangeAspect="1"/>
          </p:cNvPicPr>
          <p:nvPr/>
        </p:nvPicPr>
        <p:blipFill>
          <a:blip r:embed="rId2"/>
          <a:stretch>
            <a:fillRect/>
          </a:stretch>
        </p:blipFill>
        <p:spPr>
          <a:xfrm>
            <a:off x="86995" y="3502660"/>
            <a:ext cx="8923020" cy="2106930"/>
          </a:xfrm>
          <a:prstGeom prst="rect">
            <a:avLst/>
          </a:prstGeom>
        </p:spPr>
      </p:pic>
      <p:sp>
        <p:nvSpPr>
          <p:cNvPr id="8" name="文本框 7"/>
          <p:cNvSpPr txBox="1"/>
          <p:nvPr/>
        </p:nvSpPr>
        <p:spPr>
          <a:xfrm>
            <a:off x="86995" y="5805170"/>
            <a:ext cx="8923020" cy="645160"/>
          </a:xfrm>
          <a:prstGeom prst="rect">
            <a:avLst/>
          </a:prstGeom>
          <a:noFill/>
        </p:spPr>
        <p:txBody>
          <a:bodyPr wrap="square" rtlCol="0" anchor="t">
            <a:spAutoFit/>
          </a:bodyPr>
          <a:p>
            <a:r>
              <a:rPr lang="zh-CN" altLang="en-US">
                <a:sym typeface="+mn-ea"/>
              </a:rPr>
              <a:t>高级目录搜索（</a:t>
            </a:r>
            <a:r>
              <a:rPr lang="en-US" altLang="zh-CN">
                <a:sym typeface="+mn-ea"/>
              </a:rPr>
              <a:t>Advanced Search</a:t>
            </a:r>
            <a:r>
              <a:rPr lang="zh-CN" altLang="en-US">
                <a:sym typeface="+mn-ea"/>
              </a:rPr>
              <a:t>）</a:t>
            </a:r>
            <a:r>
              <a:rPr lang="zh-CN" altLang="en-US"/>
              <a:t>提供了其他搜索字段，如出版物标题、作者、ISSN/ISBN、系列、主题或出版商。</a:t>
            </a:r>
            <a:endParaRPr lang="zh-CN" altLang="en-US"/>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21030"/>
            <a:ext cx="8909050" cy="3131820"/>
          </a:xfrm>
          <a:prstGeom prst="rect">
            <a:avLst/>
          </a:prstGeom>
        </p:spPr>
      </p:pic>
      <p:sp>
        <p:nvSpPr>
          <p:cNvPr id="5" name="文本框 4"/>
          <p:cNvSpPr txBox="1"/>
          <p:nvPr/>
        </p:nvSpPr>
        <p:spPr>
          <a:xfrm flipH="1">
            <a:off x="107950" y="4075430"/>
            <a:ext cx="8910955" cy="1476375"/>
          </a:xfrm>
          <a:prstGeom prst="rect">
            <a:avLst/>
          </a:prstGeom>
          <a:noFill/>
        </p:spPr>
        <p:txBody>
          <a:bodyPr wrap="square" rtlCol="0" anchor="t">
            <a:spAutoFit/>
          </a:bodyPr>
          <a:p>
            <a:r>
              <a:rPr lang="zh-CN" altLang="en-US"/>
              <a:t>例如，假设你记得在学校读过一本关于威廉·l·普罗塞(William L. Prosser)的侵权法的书，你需要找到它。使用Author选项搜索Prosser，使用Publication Title选项搜索侵权法。</a:t>
            </a:r>
            <a:endParaRPr lang="zh-CN" altLang="en-US"/>
          </a:p>
          <a:p>
            <a:endParaRPr lang="zh-CN" altLang="en-US"/>
          </a:p>
          <a:p>
            <a:endParaRPr lang="zh-CN" altLang="en-US"/>
          </a:p>
          <a:p>
            <a:r>
              <a:rPr lang="zh-CN" altLang="en-US"/>
              <a:t>用户会注意到</a:t>
            </a:r>
            <a:r>
              <a:rPr lang="zh-CN" altLang="en-US">
                <a:sym typeface="+mn-ea"/>
              </a:rPr>
              <a:t>Publication Title选项</a:t>
            </a:r>
            <a:r>
              <a:rPr lang="zh-CN" altLang="en-US"/>
              <a:t>包含自动填充功能。</a:t>
            </a:r>
            <a:endParaRPr lang="zh-CN" altLang="en-US"/>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932545" cy="2251710"/>
          </a:xfrm>
          <a:prstGeom prst="rect">
            <a:avLst/>
          </a:prstGeom>
        </p:spPr>
      </p:pic>
      <p:sp>
        <p:nvSpPr>
          <p:cNvPr id="6" name="文本框 5"/>
          <p:cNvSpPr txBox="1"/>
          <p:nvPr/>
        </p:nvSpPr>
        <p:spPr>
          <a:xfrm>
            <a:off x="251460" y="2714625"/>
            <a:ext cx="8444230" cy="368300"/>
          </a:xfrm>
          <a:prstGeom prst="rect">
            <a:avLst/>
          </a:prstGeom>
          <a:noFill/>
        </p:spPr>
        <p:txBody>
          <a:bodyPr wrap="square" rtlCol="0" anchor="t">
            <a:spAutoFit/>
          </a:bodyPr>
          <a:p>
            <a:r>
              <a:rPr lang="zh-CN" altLang="en-US"/>
              <a:t>第一个结果显示了我们要找的书。单击书名打开书。</a:t>
            </a:r>
            <a:endParaRPr lang="zh-CN" altLang="en-US"/>
          </a:p>
        </p:txBody>
      </p:sp>
      <p:pic>
        <p:nvPicPr>
          <p:cNvPr id="7" name="图片 6"/>
          <p:cNvPicPr>
            <a:picLocks noChangeAspect="1"/>
          </p:cNvPicPr>
          <p:nvPr/>
        </p:nvPicPr>
        <p:blipFill>
          <a:blip r:embed="rId2"/>
          <a:stretch>
            <a:fillRect/>
          </a:stretch>
        </p:blipFill>
        <p:spPr>
          <a:xfrm>
            <a:off x="35560" y="3082925"/>
            <a:ext cx="9039225" cy="2410460"/>
          </a:xfrm>
          <a:prstGeom prst="rect">
            <a:avLst/>
          </a:prstGeom>
        </p:spPr>
      </p:pic>
      <p:sp>
        <p:nvSpPr>
          <p:cNvPr id="8" name="文本框 7"/>
          <p:cNvSpPr txBox="1"/>
          <p:nvPr/>
        </p:nvSpPr>
        <p:spPr>
          <a:xfrm>
            <a:off x="107315" y="5589270"/>
            <a:ext cx="8869680" cy="368300"/>
          </a:xfrm>
          <a:prstGeom prst="rect">
            <a:avLst/>
          </a:prstGeom>
          <a:noFill/>
        </p:spPr>
        <p:txBody>
          <a:bodyPr wrap="square" rtlCol="0" anchor="t">
            <a:spAutoFit/>
          </a:bodyPr>
          <a:p>
            <a:r>
              <a:rPr lang="zh-CN" altLang="en-US">
                <a:sym typeface="+mn-ea"/>
              </a:rPr>
              <a:t>高级目录搜索（</a:t>
            </a:r>
            <a:r>
              <a:rPr lang="en-US" altLang="zh-CN">
                <a:sym typeface="+mn-ea"/>
              </a:rPr>
              <a:t>Search the Catalog</a:t>
            </a:r>
            <a:r>
              <a:rPr lang="zh-CN" altLang="en-US">
                <a:sym typeface="+mn-ea"/>
              </a:rPr>
              <a:t>）功能</a:t>
            </a:r>
            <a:r>
              <a:rPr lang="zh-CN" altLang="en-US"/>
              <a:t>里还提供Catalog Subjects工具的链接。</a:t>
            </a:r>
            <a:endParaRPr lang="zh-CN" altLang="en-US"/>
          </a:p>
        </p:txBody>
      </p:sp>
    </p:spTree>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35560" y="548640"/>
            <a:ext cx="9020175" cy="3992880"/>
          </a:xfrm>
          <a:prstGeom prst="rect">
            <a:avLst/>
          </a:prstGeom>
        </p:spPr>
      </p:pic>
      <p:sp>
        <p:nvSpPr>
          <p:cNvPr id="5" name="文本框 4"/>
          <p:cNvSpPr txBox="1"/>
          <p:nvPr/>
        </p:nvSpPr>
        <p:spPr>
          <a:xfrm>
            <a:off x="35560" y="4869180"/>
            <a:ext cx="9019540" cy="922020"/>
          </a:xfrm>
          <a:prstGeom prst="rect">
            <a:avLst/>
          </a:prstGeom>
          <a:noFill/>
        </p:spPr>
        <p:txBody>
          <a:bodyPr wrap="square" rtlCol="0" anchor="t">
            <a:spAutoFit/>
          </a:bodyPr>
          <a:p>
            <a:r>
              <a:rPr lang="zh-CN" altLang="en-US"/>
              <a:t>Catalog Subjects工具包括数千个目录主题，由HeinOnline的官方编目员Cassidy Cataloging在标题级别进行编码。按</a:t>
            </a:r>
            <a:r>
              <a:rPr lang="en-US" altLang="zh-CN"/>
              <a:t>Count</a:t>
            </a:r>
            <a:r>
              <a:rPr lang="zh-CN" altLang="en-US"/>
              <a:t>或</a:t>
            </a:r>
            <a:r>
              <a:rPr lang="en-US" altLang="zh-CN"/>
              <a:t>Name</a:t>
            </a:r>
            <a:r>
              <a:rPr lang="zh-CN" altLang="en-US"/>
              <a:t>浏览A-Z索引列表。该计数表示HeinOnline中与一个主题相关的标题数量。</a:t>
            </a:r>
            <a:endParaRPr lang="zh-CN" altLang="en-US"/>
          </a:p>
        </p:txBody>
      </p:sp>
    </p:spTree>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5560" y="476885"/>
            <a:ext cx="9069070" cy="3832860"/>
          </a:xfrm>
          <a:prstGeom prst="rect">
            <a:avLst/>
          </a:prstGeom>
        </p:spPr>
      </p:pic>
      <p:sp>
        <p:nvSpPr>
          <p:cNvPr id="6" name="文本框 5"/>
          <p:cNvSpPr txBox="1"/>
          <p:nvPr/>
        </p:nvSpPr>
        <p:spPr>
          <a:xfrm>
            <a:off x="107950" y="4653280"/>
            <a:ext cx="8875395" cy="645160"/>
          </a:xfrm>
          <a:prstGeom prst="rect">
            <a:avLst/>
          </a:prstGeom>
          <a:noFill/>
        </p:spPr>
        <p:txBody>
          <a:bodyPr wrap="square" rtlCol="0" anchor="t">
            <a:spAutoFit/>
          </a:bodyPr>
          <a:p>
            <a:r>
              <a:rPr lang="zh-CN" altLang="en-US"/>
              <a:t>使用搜索栏快速定位主题。例如，寻求公民权利。如果搜索的单词有多个列表，则会出现自动填充。</a:t>
            </a:r>
            <a:endParaRPr lang="zh-CN" altLang="en-US"/>
          </a:p>
        </p:txBody>
      </p:sp>
    </p:spTree>
  </p:cSld>
  <p:clrMapOvr>
    <a:masterClrMapping/>
  </p:clrMapOvr>
  <p:transition spd="med">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693420"/>
            <a:ext cx="8938895" cy="3992880"/>
          </a:xfrm>
          <a:prstGeom prst="rect">
            <a:avLst/>
          </a:prstGeom>
        </p:spPr>
      </p:pic>
      <p:sp>
        <p:nvSpPr>
          <p:cNvPr id="5" name="文本框 4"/>
          <p:cNvSpPr txBox="1"/>
          <p:nvPr/>
        </p:nvSpPr>
        <p:spPr>
          <a:xfrm>
            <a:off x="323215" y="5157470"/>
            <a:ext cx="8321675" cy="368300"/>
          </a:xfrm>
          <a:prstGeom prst="rect">
            <a:avLst/>
          </a:prstGeom>
          <a:noFill/>
        </p:spPr>
        <p:txBody>
          <a:bodyPr wrap="square" rtlCol="0" anchor="t">
            <a:spAutoFit/>
          </a:bodyPr>
          <a:p>
            <a:r>
              <a:rPr lang="zh-CN" altLang="en-US"/>
              <a:t>结果将包括HeinOnline中已编码到指定主题的所有标题。</a:t>
            </a:r>
            <a:endParaRPr lang="zh-CN" alt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5" name="文本框 4"/>
          <p:cNvSpPr txBox="1"/>
          <p:nvPr/>
        </p:nvSpPr>
        <p:spPr>
          <a:xfrm>
            <a:off x="35560" y="548640"/>
            <a:ext cx="8769350" cy="368300"/>
          </a:xfrm>
          <a:prstGeom prst="rect">
            <a:avLst/>
          </a:prstGeom>
          <a:noFill/>
        </p:spPr>
        <p:txBody>
          <a:bodyPr wrap="square" rtlCol="0" anchor="t">
            <a:spAutoFit/>
          </a:bodyPr>
          <a:p>
            <a:r>
              <a:rPr lang="zh-CN" altLang="en-US"/>
              <a:t>单击搜索帮助链接查看常用搜索语法列表。</a:t>
            </a:r>
            <a:endParaRPr lang="zh-CN" altLang="en-US"/>
          </a:p>
        </p:txBody>
      </p:sp>
      <p:pic>
        <p:nvPicPr>
          <p:cNvPr id="6" name="图片 5" descr="2-6"/>
          <p:cNvPicPr>
            <a:picLocks noChangeAspect="1"/>
          </p:cNvPicPr>
          <p:nvPr/>
        </p:nvPicPr>
        <p:blipFill>
          <a:blip r:embed="rId1"/>
          <a:stretch>
            <a:fillRect/>
          </a:stretch>
        </p:blipFill>
        <p:spPr>
          <a:xfrm>
            <a:off x="57785" y="916940"/>
            <a:ext cx="8981440" cy="1909445"/>
          </a:xfrm>
          <a:prstGeom prst="rect">
            <a:avLst/>
          </a:prstGeom>
        </p:spPr>
      </p:pic>
      <p:pic>
        <p:nvPicPr>
          <p:cNvPr id="7" name="图片 6" descr="3-3"/>
          <p:cNvPicPr>
            <a:picLocks noChangeAspect="1"/>
          </p:cNvPicPr>
          <p:nvPr/>
        </p:nvPicPr>
        <p:blipFill>
          <a:blip r:embed="rId2"/>
          <a:stretch>
            <a:fillRect/>
          </a:stretch>
        </p:blipFill>
        <p:spPr>
          <a:xfrm>
            <a:off x="57785" y="2940050"/>
            <a:ext cx="8844280" cy="384429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315" y="549275"/>
            <a:ext cx="8898255" cy="2766060"/>
          </a:xfrm>
          <a:prstGeom prst="rect">
            <a:avLst/>
          </a:prstGeom>
        </p:spPr>
      </p:pic>
      <p:sp>
        <p:nvSpPr>
          <p:cNvPr id="6" name="文本框 5"/>
          <p:cNvSpPr txBox="1"/>
          <p:nvPr/>
        </p:nvSpPr>
        <p:spPr>
          <a:xfrm>
            <a:off x="106680" y="3286125"/>
            <a:ext cx="8860155" cy="3138170"/>
          </a:xfrm>
          <a:prstGeom prst="rect">
            <a:avLst/>
          </a:prstGeom>
          <a:noFill/>
        </p:spPr>
        <p:txBody>
          <a:bodyPr wrap="square" rtlCol="0" anchor="t">
            <a:spAutoFit/>
          </a:bodyPr>
          <a:p>
            <a:r>
              <a:rPr lang="zh-CN" altLang="en-US" b="1"/>
              <a:t>如何在HeinOnline中使用引文（</a:t>
            </a:r>
            <a:r>
              <a:rPr lang="en-US" altLang="zh-CN" b="1"/>
              <a:t>Citation</a:t>
            </a:r>
            <a:r>
              <a:rPr lang="zh-CN" altLang="en-US" b="1"/>
              <a:t>）</a:t>
            </a:r>
            <a:endParaRPr lang="zh-CN" altLang="en-US" b="1"/>
          </a:p>
          <a:p>
            <a:endParaRPr lang="zh-CN" altLang="en-US"/>
          </a:p>
          <a:p>
            <a:r>
              <a:rPr lang="zh-CN" altLang="en-US"/>
              <a:t>HeinOnline界面提供了几个与引文相关的工具。使用它们，只需一个引文就可以定位文档和案例，在文档中查找引用材料，以多种格式引用特定文档，并将这些引文导出到各种平台。</a:t>
            </a:r>
            <a:endParaRPr lang="zh-CN" altLang="en-US"/>
          </a:p>
          <a:p>
            <a:endParaRPr lang="zh-CN" altLang="en-US"/>
          </a:p>
          <a:p>
            <a:r>
              <a:rPr lang="zh-CN" altLang="en-US" b="1"/>
              <a:t>查找文件和案件</a:t>
            </a:r>
            <a:endParaRPr lang="zh-CN" altLang="en-US" b="1"/>
          </a:p>
          <a:p>
            <a:r>
              <a:rPr lang="zh-CN" altLang="en-US"/>
              <a:t>引文搜索选项</a:t>
            </a:r>
            <a:endParaRPr lang="zh-CN" altLang="en-US"/>
          </a:p>
          <a:p>
            <a:r>
              <a:rPr lang="zh-CN" altLang="en-US"/>
              <a:t>如果您正在查找特定的文档或案例，并且只有它的引文可供使用，则可以通过执行引文搜索轻松地检索这些材料。在HeinOnline页面顶部的主搜索栏中输入引文。选择出现的引用选项，然后单击搜索按钮。</a:t>
            </a:r>
            <a:endParaRPr lang="zh-CN" altLang="en-US"/>
          </a:p>
        </p:txBody>
      </p:sp>
    </p:spTree>
  </p:cSld>
  <p:clrMapOvr>
    <a:masterClrMapping/>
  </p:clrMapOvr>
  <p:transition spd="med">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53975" y="621030"/>
            <a:ext cx="8996680" cy="4411980"/>
          </a:xfrm>
          <a:prstGeom prst="rect">
            <a:avLst/>
          </a:prstGeom>
        </p:spPr>
      </p:pic>
      <p:sp>
        <p:nvSpPr>
          <p:cNvPr id="5" name="文本框 4"/>
          <p:cNvSpPr txBox="1"/>
          <p:nvPr/>
        </p:nvSpPr>
        <p:spPr>
          <a:xfrm>
            <a:off x="251460" y="5373370"/>
            <a:ext cx="8623935" cy="368300"/>
          </a:xfrm>
          <a:prstGeom prst="rect">
            <a:avLst/>
          </a:prstGeom>
          <a:noFill/>
        </p:spPr>
        <p:txBody>
          <a:bodyPr wrap="square" rtlCol="0" anchor="t">
            <a:spAutoFit/>
          </a:bodyPr>
          <a:p>
            <a:r>
              <a:rPr lang="zh-CN" altLang="en-US"/>
              <a:t>你会被直接带到相关文件或案例的界面中。</a:t>
            </a:r>
            <a:endParaRPr lang="zh-CN" altLang="en-US"/>
          </a:p>
        </p:txBody>
      </p:sp>
    </p:spTree>
  </p:cSld>
  <p:clrMapOvr>
    <a:masterClrMapping/>
  </p:clrMapOvr>
  <p:transition spd="med">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58750" y="548640"/>
            <a:ext cx="8825865" cy="3817620"/>
          </a:xfrm>
          <a:prstGeom prst="rect">
            <a:avLst/>
          </a:prstGeom>
        </p:spPr>
      </p:pic>
      <p:sp>
        <p:nvSpPr>
          <p:cNvPr id="6" name="文本框 5"/>
          <p:cNvSpPr txBox="1"/>
          <p:nvPr/>
        </p:nvSpPr>
        <p:spPr>
          <a:xfrm>
            <a:off x="179070" y="4580255"/>
            <a:ext cx="8806180" cy="1198880"/>
          </a:xfrm>
          <a:prstGeom prst="rect">
            <a:avLst/>
          </a:prstGeom>
          <a:noFill/>
        </p:spPr>
        <p:txBody>
          <a:bodyPr wrap="square" rtlCol="0" anchor="t">
            <a:spAutoFit/>
          </a:bodyPr>
          <a:p>
            <a:r>
              <a:rPr lang="zh-CN" altLang="en-US" b="1"/>
              <a:t>引文格式指南</a:t>
            </a:r>
            <a:endParaRPr lang="zh-CN" altLang="en-US" b="1"/>
          </a:p>
          <a:p>
            <a:endParaRPr lang="zh-CN" altLang="en-US"/>
          </a:p>
          <a:p>
            <a:r>
              <a:rPr lang="zh-CN" altLang="en-US"/>
              <a:t>如果您不确定要输入的正确格式，请参考引文格式指南。你可以在欢迎页的高级搜索选项中或任何HeinOnline数据库中找到它。</a:t>
            </a:r>
            <a:endParaRPr lang="zh-CN" altLang="en-US"/>
          </a:p>
        </p:txBody>
      </p:sp>
    </p:spTree>
  </p:cSld>
  <p:clrMapOvr>
    <a:masterClrMapping/>
  </p:clrMapOvr>
  <p:transition spd="med">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98425" y="548640"/>
            <a:ext cx="8905875" cy="2859405"/>
          </a:xfrm>
          <a:prstGeom prst="rect">
            <a:avLst/>
          </a:prstGeom>
        </p:spPr>
      </p:pic>
      <p:sp>
        <p:nvSpPr>
          <p:cNvPr id="5" name="文本框 4"/>
          <p:cNvSpPr txBox="1"/>
          <p:nvPr/>
        </p:nvSpPr>
        <p:spPr>
          <a:xfrm>
            <a:off x="252730" y="3500755"/>
            <a:ext cx="8648065" cy="368300"/>
          </a:xfrm>
          <a:prstGeom prst="rect">
            <a:avLst/>
          </a:prstGeom>
          <a:noFill/>
        </p:spPr>
        <p:txBody>
          <a:bodyPr wrap="square" rtlCol="0" anchor="t">
            <a:spAutoFit/>
          </a:bodyPr>
          <a:p>
            <a:r>
              <a:rPr lang="zh-CN" altLang="en-US"/>
              <a:t>对于标题有多种引用格式的情况，您将在指南中看到列出的每种格式。</a:t>
            </a:r>
            <a:endParaRPr lang="zh-CN" altLang="en-US"/>
          </a:p>
        </p:txBody>
      </p:sp>
      <p:pic>
        <p:nvPicPr>
          <p:cNvPr id="8" name="图片 7"/>
          <p:cNvPicPr>
            <a:picLocks noChangeAspect="1"/>
          </p:cNvPicPr>
          <p:nvPr/>
        </p:nvPicPr>
        <p:blipFill>
          <a:blip r:embed="rId2"/>
          <a:stretch>
            <a:fillRect/>
          </a:stretch>
        </p:blipFill>
        <p:spPr>
          <a:xfrm>
            <a:off x="98425" y="3931920"/>
            <a:ext cx="8919845" cy="2860040"/>
          </a:xfrm>
          <a:prstGeom prst="rect">
            <a:avLst/>
          </a:prstGeom>
        </p:spPr>
      </p:pic>
    </p:spTree>
  </p:cSld>
  <p:clrMapOvr>
    <a:masterClrMapping/>
  </p:clrMapOvr>
  <p:transition spd="med">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160020" y="5077460"/>
            <a:ext cx="8752205" cy="368300"/>
          </a:xfrm>
          <a:prstGeom prst="rect">
            <a:avLst/>
          </a:prstGeom>
          <a:noFill/>
        </p:spPr>
        <p:txBody>
          <a:bodyPr wrap="square" rtlCol="0" anchor="t">
            <a:spAutoFit/>
          </a:bodyPr>
          <a:p>
            <a:r>
              <a:rPr lang="zh-CN" altLang="en-US"/>
              <a:t>您也可以使用本指南为您生成引用。点击标题或引文，只需输入相关卷号和页码即可。</a:t>
            </a:r>
            <a:endParaRPr lang="zh-CN" altLang="en-US"/>
          </a:p>
        </p:txBody>
      </p:sp>
      <p:pic>
        <p:nvPicPr>
          <p:cNvPr id="6" name="图片 5"/>
          <p:cNvPicPr>
            <a:picLocks noChangeAspect="1"/>
          </p:cNvPicPr>
          <p:nvPr/>
        </p:nvPicPr>
        <p:blipFill>
          <a:blip r:embed="rId1"/>
          <a:stretch>
            <a:fillRect/>
          </a:stretch>
        </p:blipFill>
        <p:spPr>
          <a:xfrm>
            <a:off x="35560" y="836930"/>
            <a:ext cx="9015730" cy="3803650"/>
          </a:xfrm>
          <a:prstGeom prst="rect">
            <a:avLst/>
          </a:prstGeom>
        </p:spPr>
      </p:pic>
    </p:spTree>
  </p:cSld>
  <p:clrMapOvr>
    <a:masterClrMapping/>
  </p:clrMapOvr>
  <p:transition spd="med">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43510" y="548640"/>
            <a:ext cx="8862060" cy="3413760"/>
          </a:xfrm>
          <a:prstGeom prst="rect">
            <a:avLst/>
          </a:prstGeom>
        </p:spPr>
      </p:pic>
      <p:sp>
        <p:nvSpPr>
          <p:cNvPr id="5" name="文本框 4"/>
          <p:cNvSpPr txBox="1"/>
          <p:nvPr/>
        </p:nvSpPr>
        <p:spPr>
          <a:xfrm>
            <a:off x="143510" y="3933190"/>
            <a:ext cx="8862060" cy="2306955"/>
          </a:xfrm>
          <a:prstGeom prst="rect">
            <a:avLst/>
          </a:prstGeom>
          <a:noFill/>
        </p:spPr>
        <p:txBody>
          <a:bodyPr wrap="square" rtlCol="0" anchor="t">
            <a:spAutoFit/>
          </a:bodyPr>
          <a:p>
            <a:r>
              <a:rPr lang="zh-CN" altLang="en-US">
                <a:sym typeface="+mn-ea"/>
              </a:rPr>
              <a:t>(</a:t>
            </a:r>
            <a:r>
              <a:rPr lang="en-US" altLang="zh-CN">
                <a:sym typeface="+mn-ea"/>
              </a:rPr>
              <a:t>3</a:t>
            </a:r>
            <a:r>
              <a:rPr lang="zh-CN" altLang="en-US">
                <a:sym typeface="+mn-ea"/>
              </a:rPr>
              <a:t>)</a:t>
            </a:r>
            <a:r>
              <a:rPr lang="zh-CN" altLang="en-US"/>
              <a:t>通用引文导航器（Citation Navigator）</a:t>
            </a:r>
            <a:endParaRPr lang="zh-CN" altLang="en-US"/>
          </a:p>
          <a:p>
            <a:endParaRPr lang="zh-CN" altLang="en-US"/>
          </a:p>
          <a:p>
            <a:r>
              <a:rPr lang="zh-CN" altLang="en-US"/>
              <a:t>除了主搜索栏提供的自由字段引文查找外，用户还可以在HeinOnline欢迎页面的高级搜索选项的底部找到引导性文档和案例引文导航器。</a:t>
            </a:r>
            <a:endParaRPr lang="zh-CN" altLang="en-US"/>
          </a:p>
          <a:p>
            <a:endParaRPr lang="zh-CN" altLang="en-US"/>
          </a:p>
          <a:p>
            <a:endParaRPr lang="zh-CN" altLang="en-US"/>
          </a:p>
          <a:p>
            <a:r>
              <a:rPr lang="zh-CN" altLang="en-US"/>
              <a:t>在搜索框中，只需输入您的文档或案例引用。一个方便的自动填写功能将出现，以指导和完成您输入的引文。</a:t>
            </a:r>
            <a:endParaRPr lang="zh-CN" altLang="en-US"/>
          </a:p>
        </p:txBody>
      </p:sp>
    </p:spTree>
  </p:cSld>
  <p:clrMapOvr>
    <a:masterClrMapping/>
  </p:clrMapOvr>
  <p:transition spd="med">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315" y="693420"/>
            <a:ext cx="8823960" cy="4164965"/>
          </a:xfrm>
          <a:prstGeom prst="rect">
            <a:avLst/>
          </a:prstGeom>
        </p:spPr>
      </p:pic>
      <p:sp>
        <p:nvSpPr>
          <p:cNvPr id="6" name="文本框 5"/>
          <p:cNvSpPr txBox="1"/>
          <p:nvPr/>
        </p:nvSpPr>
        <p:spPr>
          <a:xfrm>
            <a:off x="179070" y="5082540"/>
            <a:ext cx="8673465" cy="645160"/>
          </a:xfrm>
          <a:prstGeom prst="rect">
            <a:avLst/>
          </a:prstGeom>
          <a:noFill/>
        </p:spPr>
        <p:txBody>
          <a:bodyPr wrap="square" rtlCol="0" anchor="t">
            <a:spAutoFit/>
          </a:bodyPr>
          <a:p>
            <a:r>
              <a:rPr lang="zh-CN" altLang="en-US"/>
              <a:t>使用位于下方的Fastcase案例查找工具，您还可以输入特定案例的卷号、缩写和页码，以便在几秒钟内检索该案例。</a:t>
            </a:r>
            <a:endParaRPr lang="zh-CN" altLang="en-US"/>
          </a:p>
        </p:txBody>
      </p:sp>
    </p:spTree>
  </p:cSld>
  <p:clrMapOvr>
    <a:masterClrMapping/>
  </p:clrMapOvr>
  <p:transition spd="med">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79705" y="765175"/>
            <a:ext cx="8801100" cy="3787140"/>
          </a:xfrm>
          <a:prstGeom prst="rect">
            <a:avLst/>
          </a:prstGeom>
        </p:spPr>
      </p:pic>
      <p:sp>
        <p:nvSpPr>
          <p:cNvPr id="5" name="文本框 4"/>
          <p:cNvSpPr txBox="1"/>
          <p:nvPr/>
        </p:nvSpPr>
        <p:spPr>
          <a:xfrm>
            <a:off x="172085" y="4888230"/>
            <a:ext cx="8798560" cy="1476375"/>
          </a:xfrm>
          <a:prstGeom prst="rect">
            <a:avLst/>
          </a:prstGeom>
          <a:noFill/>
        </p:spPr>
        <p:txBody>
          <a:bodyPr wrap="square" rtlCol="0" anchor="t">
            <a:spAutoFit/>
          </a:bodyPr>
          <a:p>
            <a:r>
              <a:rPr lang="zh-CN" altLang="en-US" b="1"/>
              <a:t>特定于数据库的引文导航器（Citation Navigator ）</a:t>
            </a:r>
            <a:endParaRPr lang="zh-CN" altLang="en-US" b="1"/>
          </a:p>
          <a:p>
            <a:endParaRPr lang="zh-CN" altLang="en-US"/>
          </a:p>
          <a:p>
            <a:r>
              <a:rPr lang="zh-CN" altLang="en-US"/>
              <a:t>在</a:t>
            </a:r>
            <a:r>
              <a:rPr lang="en-US" altLang="zh-CN"/>
              <a:t>HeinOnline</a:t>
            </a:r>
            <a:r>
              <a:rPr lang="zh-CN" altLang="en-US"/>
              <a:t>各子库中，您还将看到特定于数据库的引文导航器，以帮助您搜索该数据库的特定内容类型。如果一个数据库有引文导航器，你可以在主搜索栏下或该数据库的高级搜索选项中找到它的超链接。上面的例子来自《联邦公报》图书馆</a:t>
            </a:r>
            <a:endParaRPr lang="zh-CN" altLang="en-US"/>
          </a:p>
        </p:txBody>
      </p:sp>
    </p:spTree>
  </p:cSld>
  <p:clrMapOvr>
    <a:masterClrMapping/>
  </p:clrMapOvr>
  <p:transition spd="med">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20395"/>
            <a:ext cx="9022080" cy="4451350"/>
          </a:xfrm>
          <a:prstGeom prst="rect">
            <a:avLst/>
          </a:prstGeom>
        </p:spPr>
      </p:pic>
      <p:sp>
        <p:nvSpPr>
          <p:cNvPr id="6" name="文本框 5"/>
          <p:cNvSpPr txBox="1"/>
          <p:nvPr/>
        </p:nvSpPr>
        <p:spPr>
          <a:xfrm>
            <a:off x="160020" y="5165725"/>
            <a:ext cx="8842375" cy="1198880"/>
          </a:xfrm>
          <a:prstGeom prst="rect">
            <a:avLst/>
          </a:prstGeom>
          <a:noFill/>
        </p:spPr>
        <p:txBody>
          <a:bodyPr wrap="square" rtlCol="0" anchor="t">
            <a:spAutoFit/>
          </a:bodyPr>
          <a:p>
            <a:r>
              <a:rPr lang="zh-CN" altLang="en-US" b="1"/>
              <a:t>查找引用文献</a:t>
            </a:r>
            <a:endParaRPr lang="zh-CN" altLang="en-US" b="1"/>
          </a:p>
          <a:p>
            <a:r>
              <a:rPr lang="zh-CN" altLang="en-US"/>
              <a:t>文件中的引用</a:t>
            </a:r>
            <a:endParaRPr lang="zh-CN" altLang="en-US"/>
          </a:p>
          <a:p>
            <a:r>
              <a:rPr lang="zh-CN" altLang="en-US"/>
              <a:t>当浏览</a:t>
            </a:r>
            <a:r>
              <a:rPr lang="en-US" altLang="zh-CN"/>
              <a:t>HeinOnline</a:t>
            </a:r>
            <a:r>
              <a:rPr lang="zh-CN" altLang="en-US"/>
              <a:t>文档材料时，用户会发现文档中引用的引文已自动链接，以便于导航。如果引用文件的引文存在于HeinOnline中，则该引文将在文件中以蓝色突出显示。</a:t>
            </a:r>
            <a:endParaRPr lang="zh-CN" altLang="en-US"/>
          </a:p>
        </p:txBody>
      </p:sp>
      <p:sp>
        <p:nvSpPr>
          <p:cNvPr id="7" name="文本框 6"/>
          <p:cNvSpPr txBox="1"/>
          <p:nvPr/>
        </p:nvSpPr>
        <p:spPr>
          <a:xfrm>
            <a:off x="107950" y="6381750"/>
            <a:ext cx="8895080" cy="368300"/>
          </a:xfrm>
          <a:prstGeom prst="rect">
            <a:avLst/>
          </a:prstGeom>
          <a:noFill/>
        </p:spPr>
        <p:txBody>
          <a:bodyPr wrap="square" rtlCol="0" anchor="t">
            <a:spAutoFit/>
          </a:bodyPr>
          <a:p>
            <a:r>
              <a:rPr lang="en-US" altLang="zh-CN"/>
              <a:t> </a:t>
            </a:r>
            <a:r>
              <a:rPr lang="zh-CN" altLang="en-US"/>
              <a:t>单击蓝色突出显示的文本可以调出引用的材料，无论是文章、案例还是政府文件。</a:t>
            </a:r>
            <a:endParaRPr lang="zh-CN" altLang="en-US"/>
          </a:p>
        </p:txBody>
      </p:sp>
    </p:spTree>
  </p:cSld>
  <p:clrMapOvr>
    <a:masterClrMapping/>
  </p:clrMapOvr>
  <p:transition spd="med">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7950" y="765175"/>
            <a:ext cx="8900160" cy="3520440"/>
          </a:xfrm>
          <a:prstGeom prst="rect">
            <a:avLst/>
          </a:prstGeom>
        </p:spPr>
      </p:pic>
      <p:sp>
        <p:nvSpPr>
          <p:cNvPr id="5" name="文本框 4"/>
          <p:cNvSpPr txBox="1"/>
          <p:nvPr/>
        </p:nvSpPr>
        <p:spPr>
          <a:xfrm>
            <a:off x="107315" y="4534535"/>
            <a:ext cx="8878570" cy="2030095"/>
          </a:xfrm>
          <a:prstGeom prst="rect">
            <a:avLst/>
          </a:prstGeom>
          <a:noFill/>
        </p:spPr>
        <p:txBody>
          <a:bodyPr wrap="square" rtlCol="0" anchor="t">
            <a:spAutoFit/>
          </a:bodyPr>
          <a:p>
            <a:r>
              <a:rPr lang="zh-CN" altLang="en-US" b="1"/>
              <a:t>生成和导出引文</a:t>
            </a:r>
            <a:endParaRPr lang="zh-CN" altLang="en-US" b="1"/>
          </a:p>
          <a:p>
            <a:endParaRPr lang="zh-CN" altLang="en-US"/>
          </a:p>
          <a:p>
            <a:r>
              <a:rPr lang="zh-CN" altLang="en-US"/>
              <a:t>引用按钮</a:t>
            </a:r>
            <a:endParaRPr lang="zh-CN" altLang="en-US"/>
          </a:p>
          <a:p>
            <a:endParaRPr lang="zh-CN" altLang="en-US"/>
          </a:p>
          <a:p>
            <a:r>
              <a:rPr lang="zh-CN" altLang="en-US"/>
              <a:t>一旦您在HeinOnline中找到了一个来源（文档），您当然会想要引用它作为将来的参考。为一个来源生成引用是很容易的，因为HeinOnline为界面中找到的每个文档提供了多种格式的预生成引文。要查看它们，只需单击任何文档目录上方的“引用”按钮。</a:t>
            </a:r>
            <a:endParaRPr lang="zh-CN" alt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35560" y="544830"/>
            <a:ext cx="8997950" cy="2030095"/>
          </a:xfrm>
          <a:prstGeom prst="rect">
            <a:avLst/>
          </a:prstGeom>
          <a:noFill/>
        </p:spPr>
        <p:txBody>
          <a:bodyPr wrap="square" rtlCol="0" anchor="t">
            <a:spAutoFit/>
          </a:bodyPr>
          <a:p>
            <a:r>
              <a:rPr lang="zh-CN" altLang="en-US" b="1"/>
              <a:t>使用高级搜索语法</a:t>
            </a:r>
            <a:endParaRPr lang="zh-CN" altLang="en-US"/>
          </a:p>
          <a:p>
            <a:r>
              <a:rPr lang="zh-CN" altLang="en-US"/>
              <a:t>布尔运算符</a:t>
            </a:r>
            <a:endParaRPr lang="zh-CN" altLang="en-US"/>
          </a:p>
          <a:p>
            <a:r>
              <a:rPr lang="zh-CN" altLang="en-US"/>
              <a:t>可以使用布尔运算符（AND、+、or、NOT、–）将多个单一的术语或短语组合到搜索栏中，以形成更复杂的查询。这些操作符必须大写，以确保搜索结果的数量和质量。</a:t>
            </a:r>
            <a:endParaRPr lang="zh-CN" altLang="en-US"/>
          </a:p>
          <a:p>
            <a:r>
              <a:rPr lang="en-US" altLang="zh-CN" b="1"/>
              <a:t>And</a:t>
            </a:r>
            <a:r>
              <a:rPr lang="zh-CN" altLang="en-US" b="1"/>
              <a:t>（或者&amp;&amp;）</a:t>
            </a:r>
            <a:endParaRPr lang="zh-CN" altLang="en-US" b="1"/>
          </a:p>
          <a:p>
            <a:r>
              <a:rPr lang="zh-CN" altLang="en-US"/>
              <a:t>当在两个术语之间使用AND运算符时，会在文本或元数据中生成两个术语都存在的文档。在下面的例子中，搜索结果中的每个文档都至少包含一次加拿大和“童工”这两个词。</a:t>
            </a:r>
            <a:endParaRPr lang="zh-CN" altLang="en-US"/>
          </a:p>
        </p:txBody>
      </p:sp>
      <p:sp>
        <p:nvSpPr>
          <p:cNvPr id="3" name="文本框 2"/>
          <p:cNvSpPr txBox="1"/>
          <p:nvPr/>
        </p:nvSpPr>
        <p:spPr>
          <a:xfrm>
            <a:off x="2771775" y="2781935"/>
            <a:ext cx="3340735" cy="368300"/>
          </a:xfrm>
          <a:prstGeom prst="rect">
            <a:avLst/>
          </a:prstGeom>
          <a:noFill/>
        </p:spPr>
        <p:txBody>
          <a:bodyPr wrap="square" rtlCol="0" anchor="t">
            <a:spAutoFit/>
          </a:bodyPr>
          <a:p>
            <a:r>
              <a:rPr lang="en-US" altLang="zh-CN" b="1"/>
              <a:t>Canada</a:t>
            </a:r>
            <a:r>
              <a:rPr lang="zh-CN" altLang="en-US" b="1"/>
              <a:t> AND “</a:t>
            </a:r>
            <a:r>
              <a:rPr lang="zh-CN" altLang="en-US" b="1">
                <a:sym typeface="+mn-ea"/>
              </a:rPr>
              <a:t>child labor</a:t>
            </a:r>
            <a:r>
              <a:rPr lang="zh-CN" altLang="en-US" b="1"/>
              <a:t>”</a:t>
            </a:r>
            <a:endParaRPr lang="zh-CN" altLang="en-US" b="1"/>
          </a:p>
        </p:txBody>
      </p:sp>
      <p:sp>
        <p:nvSpPr>
          <p:cNvPr id="8" name="文本框 7"/>
          <p:cNvSpPr txBox="1"/>
          <p:nvPr/>
        </p:nvSpPr>
        <p:spPr>
          <a:xfrm>
            <a:off x="107950" y="3150235"/>
            <a:ext cx="8878570" cy="1198880"/>
          </a:xfrm>
          <a:prstGeom prst="rect">
            <a:avLst/>
          </a:prstGeom>
          <a:noFill/>
        </p:spPr>
        <p:txBody>
          <a:bodyPr wrap="square" rtlCol="0" anchor="t">
            <a:spAutoFit/>
          </a:bodyPr>
          <a:p>
            <a:r>
              <a:rPr lang="zh-CN" altLang="en-US" b="1"/>
              <a:t>+</a:t>
            </a:r>
            <a:endParaRPr lang="zh-CN" altLang="en-US" b="1"/>
          </a:p>
          <a:p>
            <a:r>
              <a:rPr lang="zh-CN" altLang="en-US"/>
              <a:t>当在两个术语之间使用时，+（或required）运算符规定“+”符号后的术语必须存在于单个文档中的某个位置。在下面的示例中，搜索结果中的每个文档都必须包含“核能”一词，并且可能包含“能源”一词。</a:t>
            </a:r>
            <a:endParaRPr lang="zh-CN" altLang="en-US"/>
          </a:p>
        </p:txBody>
      </p:sp>
      <p:sp>
        <p:nvSpPr>
          <p:cNvPr id="9" name="文本框 8"/>
          <p:cNvSpPr txBox="1"/>
          <p:nvPr/>
        </p:nvSpPr>
        <p:spPr>
          <a:xfrm>
            <a:off x="3274695" y="4365625"/>
            <a:ext cx="2540000" cy="368300"/>
          </a:xfrm>
          <a:prstGeom prst="rect">
            <a:avLst/>
          </a:prstGeom>
          <a:noFill/>
        </p:spPr>
        <p:txBody>
          <a:bodyPr wrap="square" rtlCol="0" anchor="t">
            <a:spAutoFit/>
          </a:bodyPr>
          <a:p>
            <a:r>
              <a:rPr lang="zh-CN" altLang="en-US" b="1"/>
              <a:t>+nuclear energy</a:t>
            </a:r>
            <a:endParaRPr lang="zh-CN" altLang="en-US" b="1"/>
          </a:p>
        </p:txBody>
      </p:sp>
      <p:sp>
        <p:nvSpPr>
          <p:cNvPr id="10" name="文本框 9"/>
          <p:cNvSpPr txBox="1"/>
          <p:nvPr/>
        </p:nvSpPr>
        <p:spPr>
          <a:xfrm>
            <a:off x="107950" y="4779645"/>
            <a:ext cx="8924925" cy="1198880"/>
          </a:xfrm>
          <a:prstGeom prst="rect">
            <a:avLst/>
          </a:prstGeom>
          <a:noFill/>
        </p:spPr>
        <p:txBody>
          <a:bodyPr wrap="square" rtlCol="0" anchor="t">
            <a:spAutoFit/>
          </a:bodyPr>
          <a:p>
            <a:r>
              <a:rPr lang="en-US" altLang="zh-CN" b="1"/>
              <a:t>Not</a:t>
            </a:r>
            <a:r>
              <a:rPr lang="zh-CN" altLang="en-US" b="1"/>
              <a:t>（或者！）</a:t>
            </a:r>
            <a:endParaRPr lang="zh-CN" altLang="en-US" b="1"/>
          </a:p>
          <a:p>
            <a:endParaRPr lang="zh-CN" altLang="en-US"/>
          </a:p>
          <a:p>
            <a:r>
              <a:rPr lang="zh-CN" altLang="en-US"/>
              <a:t>当在两个术语之间使用时，NOT运算符将排除包含其后术语的结果。在下面的示例中，包含短语“总统弹劾”但不包含克林顿的文件将出现在结果中。</a:t>
            </a:r>
            <a:endParaRPr lang="zh-CN" altLang="en-US"/>
          </a:p>
        </p:txBody>
      </p:sp>
      <p:sp>
        <p:nvSpPr>
          <p:cNvPr id="11" name="文本框 10"/>
          <p:cNvSpPr txBox="1"/>
          <p:nvPr/>
        </p:nvSpPr>
        <p:spPr>
          <a:xfrm>
            <a:off x="2051685" y="6151245"/>
            <a:ext cx="4511040" cy="368300"/>
          </a:xfrm>
          <a:prstGeom prst="rect">
            <a:avLst/>
          </a:prstGeom>
          <a:noFill/>
        </p:spPr>
        <p:txBody>
          <a:bodyPr wrap="square" rtlCol="0" anchor="t">
            <a:spAutoFit/>
          </a:bodyPr>
          <a:p>
            <a:r>
              <a:rPr lang="zh-CN" altLang="en-US" b="1"/>
              <a:t>“presidential impeachment” NOT clinton</a:t>
            </a:r>
            <a:endParaRPr lang="zh-CN" altLang="en-US" b="1"/>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92785"/>
            <a:ext cx="8825865" cy="3817620"/>
          </a:xfrm>
          <a:prstGeom prst="rect">
            <a:avLst/>
          </a:prstGeom>
        </p:spPr>
      </p:pic>
      <p:sp>
        <p:nvSpPr>
          <p:cNvPr id="6" name="文本框 5"/>
          <p:cNvSpPr txBox="1"/>
          <p:nvPr/>
        </p:nvSpPr>
        <p:spPr>
          <a:xfrm>
            <a:off x="206375" y="4816475"/>
            <a:ext cx="8727440" cy="1753235"/>
          </a:xfrm>
          <a:prstGeom prst="rect">
            <a:avLst/>
          </a:prstGeom>
          <a:noFill/>
        </p:spPr>
        <p:txBody>
          <a:bodyPr wrap="square" rtlCol="0" anchor="t">
            <a:spAutoFit/>
          </a:bodyPr>
          <a:p>
            <a:r>
              <a:rPr lang="zh-CN" altLang="en-US"/>
              <a:t>该工具以各种格式提供文件引用，包括美国心理协会（APA）、芝加哥、蓝皮书和牛津大学法律权威引用标准（OSCOLA）等。</a:t>
            </a:r>
            <a:endParaRPr lang="zh-CN" altLang="en-US"/>
          </a:p>
          <a:p>
            <a:endParaRPr lang="zh-CN" altLang="en-US"/>
          </a:p>
          <a:p>
            <a:endParaRPr lang="zh-CN" altLang="en-US"/>
          </a:p>
          <a:p>
            <a:r>
              <a:rPr lang="zh-CN" altLang="en-US"/>
              <a:t>当使用该工具定位期刊引文时，用户将看到他们能够将引文导出到多个平台，包括Refworks、Endnote和NoodleTools。</a:t>
            </a:r>
            <a:endParaRPr lang="zh-CN" altLang="en-US"/>
          </a:p>
        </p:txBody>
      </p:sp>
    </p:spTree>
  </p:cSld>
  <p:clrMapOvr>
    <a:masterClrMapping/>
  </p:clrMapOvr>
  <p:transition spd="med">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06680" y="573405"/>
            <a:ext cx="8884920" cy="4993640"/>
          </a:xfrm>
          <a:prstGeom prst="rect">
            <a:avLst/>
          </a:prstGeom>
        </p:spPr>
      </p:pic>
      <p:sp>
        <p:nvSpPr>
          <p:cNvPr id="5" name="文本框 4"/>
          <p:cNvSpPr txBox="1"/>
          <p:nvPr/>
        </p:nvSpPr>
        <p:spPr>
          <a:xfrm>
            <a:off x="269875" y="5709285"/>
            <a:ext cx="8621395" cy="922020"/>
          </a:xfrm>
          <a:prstGeom prst="rect">
            <a:avLst/>
          </a:prstGeom>
          <a:noFill/>
        </p:spPr>
        <p:txBody>
          <a:bodyPr wrap="square" rtlCol="0" anchor="t">
            <a:spAutoFit/>
          </a:bodyPr>
          <a:p>
            <a:r>
              <a:rPr lang="zh-CN" altLang="en-US"/>
              <a:t>MYHEIN中的引用</a:t>
            </a:r>
            <a:endParaRPr lang="zh-CN" altLang="en-US"/>
          </a:p>
          <a:p>
            <a:endParaRPr lang="zh-CN" altLang="en-US"/>
          </a:p>
          <a:p>
            <a:r>
              <a:rPr lang="zh-CN" altLang="en-US"/>
              <a:t>想一次导出多篇期刊引文吗？首先，确保您已将所需的期刊文章保存到MyHein帐户。</a:t>
            </a:r>
            <a:endParaRPr lang="zh-CN" altLang="en-US"/>
          </a:p>
        </p:txBody>
      </p:sp>
    </p:spTree>
  </p:cSld>
  <p:clrMapOvr>
    <a:masterClrMapping/>
  </p:clrMapOvr>
  <p:transition spd="med">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0010" y="558165"/>
            <a:ext cx="8979535" cy="5219700"/>
          </a:xfrm>
          <a:prstGeom prst="rect">
            <a:avLst/>
          </a:prstGeom>
        </p:spPr>
      </p:pic>
      <p:sp>
        <p:nvSpPr>
          <p:cNvPr id="6" name="文本框 5"/>
          <p:cNvSpPr txBox="1"/>
          <p:nvPr/>
        </p:nvSpPr>
        <p:spPr>
          <a:xfrm>
            <a:off x="189230" y="6001385"/>
            <a:ext cx="8790940" cy="645160"/>
          </a:xfrm>
          <a:prstGeom prst="rect">
            <a:avLst/>
          </a:prstGeom>
          <a:noFill/>
        </p:spPr>
        <p:txBody>
          <a:bodyPr wrap="square" rtlCol="0" anchor="t">
            <a:spAutoFit/>
          </a:bodyPr>
          <a:p>
            <a:r>
              <a:rPr lang="zh-CN" altLang="en-US"/>
              <a:t>然后，从MyHein账户中选择要导出的文章。在下拉列表中，选择将这些期刊文章导出到Refworks、Endnote、BibTex或Zotero（作为RIS文件）。</a:t>
            </a:r>
            <a:endParaRPr lang="zh-CN" altLang="en-US"/>
          </a:p>
        </p:txBody>
      </p:sp>
    </p:spTree>
  </p:cSld>
  <p:clrMapOvr>
    <a:masterClrMapping/>
  </p:clrMapOvr>
  <p:transition spd="med">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3820" y="476885"/>
            <a:ext cx="8976360" cy="4320540"/>
          </a:xfrm>
          <a:prstGeom prst="rect">
            <a:avLst/>
          </a:prstGeom>
        </p:spPr>
      </p:pic>
      <p:sp>
        <p:nvSpPr>
          <p:cNvPr id="3" name="文本框 2"/>
          <p:cNvSpPr txBox="1"/>
          <p:nvPr/>
        </p:nvSpPr>
        <p:spPr>
          <a:xfrm>
            <a:off x="194945" y="5005070"/>
            <a:ext cx="8692515" cy="1753235"/>
          </a:xfrm>
          <a:prstGeom prst="rect">
            <a:avLst/>
          </a:prstGeom>
          <a:noFill/>
        </p:spPr>
        <p:txBody>
          <a:bodyPr wrap="square" rtlCol="0" anchor="t">
            <a:spAutoFit/>
          </a:bodyPr>
          <a:p>
            <a:r>
              <a:rPr lang="zh-CN" altLang="en-US" b="1"/>
              <a:t>如何下载、打印和共享文档</a:t>
            </a:r>
            <a:endParaRPr lang="zh-CN" altLang="en-US" b="1"/>
          </a:p>
          <a:p>
            <a:r>
              <a:rPr lang="zh-CN" altLang="en-US"/>
              <a:t>在HeinOnline工作时，有多种打印和下载章节或页面的选项。想与朋友或同事共享文档吗？HeinOnline也有这样的选择。</a:t>
            </a:r>
            <a:endParaRPr lang="zh-CN" altLang="en-US"/>
          </a:p>
          <a:p>
            <a:r>
              <a:rPr lang="zh-CN" altLang="en-US" b="1"/>
              <a:t>下载文件</a:t>
            </a:r>
            <a:endParaRPr lang="zh-CN" altLang="en-US" b="1"/>
          </a:p>
          <a:p>
            <a:r>
              <a:rPr lang="zh-CN" altLang="en-US"/>
              <a:t>要从HeinOnline下载文档，您需要找到红色的PDF图标。在任何结果页面中，PDF图标将位于每个结果的右侧。只需选择图标即可自动下载文档。</a:t>
            </a:r>
            <a:endParaRPr lang="zh-CN" altLang="en-US"/>
          </a:p>
        </p:txBody>
      </p:sp>
    </p:spTree>
  </p:cSld>
  <p:clrMapOvr>
    <a:masterClrMapping/>
  </p:clrMapOvr>
  <p:transition spd="med">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23850" y="836930"/>
            <a:ext cx="4130040" cy="5692140"/>
          </a:xfrm>
          <a:prstGeom prst="rect">
            <a:avLst/>
          </a:prstGeom>
        </p:spPr>
      </p:pic>
      <p:sp>
        <p:nvSpPr>
          <p:cNvPr id="6" name="文本框 5"/>
          <p:cNvSpPr txBox="1"/>
          <p:nvPr/>
        </p:nvSpPr>
        <p:spPr>
          <a:xfrm>
            <a:off x="4499610" y="1197610"/>
            <a:ext cx="3887470" cy="368300"/>
          </a:xfrm>
          <a:prstGeom prst="rect">
            <a:avLst/>
          </a:prstGeom>
          <a:noFill/>
        </p:spPr>
        <p:txBody>
          <a:bodyPr wrap="square" rtlCol="0" anchor="t">
            <a:spAutoFit/>
          </a:bodyPr>
          <a:p>
            <a:r>
              <a:rPr lang="zh-CN" altLang="en-US"/>
              <a:t>PDF将包含文档的所有引用格式。</a:t>
            </a:r>
            <a:endParaRPr lang="zh-CN" altLang="en-US"/>
          </a:p>
        </p:txBody>
      </p:sp>
    </p:spTree>
  </p:cSld>
  <p:clrMapOvr>
    <a:masterClrMapping/>
  </p:clrMapOvr>
  <p:transition spd="med">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71755" y="621030"/>
            <a:ext cx="8935085" cy="4168140"/>
          </a:xfrm>
          <a:prstGeom prst="rect">
            <a:avLst/>
          </a:prstGeom>
        </p:spPr>
      </p:pic>
      <p:sp>
        <p:nvSpPr>
          <p:cNvPr id="3" name="文本框 2"/>
          <p:cNvSpPr txBox="1"/>
          <p:nvPr/>
        </p:nvSpPr>
        <p:spPr>
          <a:xfrm>
            <a:off x="215900" y="5479415"/>
            <a:ext cx="8672195" cy="368300"/>
          </a:xfrm>
          <a:prstGeom prst="rect">
            <a:avLst/>
          </a:prstGeom>
          <a:noFill/>
        </p:spPr>
        <p:txBody>
          <a:bodyPr wrap="square" rtlCol="0" anchor="t">
            <a:spAutoFit/>
          </a:bodyPr>
          <a:p>
            <a:r>
              <a:rPr lang="zh-CN" altLang="en-US"/>
              <a:t>或者打开一个文档，查看在图像工具栏中列出的PDF图标。</a:t>
            </a:r>
            <a:endParaRPr lang="zh-CN" altLang="en-US"/>
          </a:p>
        </p:txBody>
      </p:sp>
    </p:spTree>
  </p:cSld>
  <p:clrMapOvr>
    <a:masterClrMapping/>
  </p:clrMapOvr>
  <p:transition spd="med">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21030"/>
            <a:ext cx="8875395" cy="3848100"/>
          </a:xfrm>
          <a:prstGeom prst="rect">
            <a:avLst/>
          </a:prstGeom>
        </p:spPr>
      </p:pic>
      <p:sp>
        <p:nvSpPr>
          <p:cNvPr id="6" name="文本框 5"/>
          <p:cNvSpPr txBox="1"/>
          <p:nvPr/>
        </p:nvSpPr>
        <p:spPr>
          <a:xfrm>
            <a:off x="107315" y="4869180"/>
            <a:ext cx="8869045" cy="922020"/>
          </a:xfrm>
          <a:prstGeom prst="rect">
            <a:avLst/>
          </a:prstGeom>
          <a:noFill/>
        </p:spPr>
        <p:txBody>
          <a:bodyPr wrap="square" rtlCol="0" anchor="t">
            <a:spAutoFit/>
          </a:bodyPr>
          <a:p>
            <a:r>
              <a:rPr lang="zh-CN" altLang="en-US" b="1"/>
              <a:t>打印一份文件</a:t>
            </a:r>
            <a:endParaRPr lang="zh-CN" altLang="en-US" b="1"/>
          </a:p>
          <a:p>
            <a:endParaRPr lang="zh-CN" altLang="en-US"/>
          </a:p>
          <a:p>
            <a:r>
              <a:rPr lang="zh-CN" altLang="en-US"/>
              <a:t>也许您只对从文档中下载或打印几页感兴趣。在这种情况下选择向下的箭头图标。</a:t>
            </a:r>
            <a:endParaRPr lang="zh-CN" altLang="en-US"/>
          </a:p>
        </p:txBody>
      </p:sp>
    </p:spTree>
  </p:cSld>
  <p:clrMapOvr>
    <a:masterClrMapping/>
  </p:clrMapOvr>
  <p:transition spd="med">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548640"/>
            <a:ext cx="8850630" cy="5312410"/>
          </a:xfrm>
          <a:prstGeom prst="rect">
            <a:avLst/>
          </a:prstGeom>
        </p:spPr>
      </p:pic>
      <p:sp>
        <p:nvSpPr>
          <p:cNvPr id="3" name="文本框 2"/>
          <p:cNvSpPr txBox="1"/>
          <p:nvPr/>
        </p:nvSpPr>
        <p:spPr>
          <a:xfrm>
            <a:off x="107950" y="6163945"/>
            <a:ext cx="8881745" cy="368300"/>
          </a:xfrm>
          <a:prstGeom prst="rect">
            <a:avLst/>
          </a:prstGeom>
          <a:noFill/>
        </p:spPr>
        <p:txBody>
          <a:bodyPr wrap="square" rtlCol="0" anchor="t">
            <a:spAutoFit/>
          </a:bodyPr>
          <a:p>
            <a:r>
              <a:rPr lang="zh-CN" altLang="en-US"/>
              <a:t>选择“打印自定义页面范围”选项，以PDF或文本格式打印或下载选定的页面。</a:t>
            </a:r>
            <a:endParaRPr lang="zh-CN" altLang="en-US"/>
          </a:p>
        </p:txBody>
      </p:sp>
    </p:spTree>
  </p:cSld>
  <p:clrMapOvr>
    <a:masterClrMapping/>
  </p:clrMapOvr>
  <p:transition spd="med">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92785"/>
            <a:ext cx="4235450" cy="5379720"/>
          </a:xfrm>
          <a:prstGeom prst="rect">
            <a:avLst/>
          </a:prstGeom>
        </p:spPr>
      </p:pic>
      <p:sp>
        <p:nvSpPr>
          <p:cNvPr id="6" name="文本框 5"/>
          <p:cNvSpPr txBox="1"/>
          <p:nvPr/>
        </p:nvSpPr>
        <p:spPr>
          <a:xfrm>
            <a:off x="4644390" y="836930"/>
            <a:ext cx="4102100" cy="2584450"/>
          </a:xfrm>
          <a:prstGeom prst="rect">
            <a:avLst/>
          </a:prstGeom>
          <a:noFill/>
        </p:spPr>
        <p:txBody>
          <a:bodyPr wrap="square" rtlCol="0" anchor="t">
            <a:spAutoFit/>
          </a:bodyPr>
          <a:p>
            <a:r>
              <a:rPr lang="zh-CN" altLang="en-US"/>
              <a:t>注意：下载和打印有200页的限制。打印超过200页的文档需要以200页的间隔多次下载。</a:t>
            </a:r>
            <a:endParaRPr lang="zh-CN" altLang="en-US"/>
          </a:p>
          <a:p>
            <a:endParaRPr lang="zh-CN" altLang="en-US"/>
          </a:p>
          <a:p>
            <a:endParaRPr lang="zh-CN" altLang="en-US"/>
          </a:p>
          <a:p>
            <a:endParaRPr lang="zh-CN" altLang="en-US"/>
          </a:p>
          <a:p>
            <a:r>
              <a:rPr lang="zh-CN" altLang="en-US"/>
              <a:t>通过选择“添加其他页面范围”，一次打印多个PDF。请记住，必须关闭弹出窗口阻止程序，此选项才能正常工作。</a:t>
            </a:r>
            <a:endParaRPr lang="zh-CN" altLang="en-US"/>
          </a:p>
        </p:txBody>
      </p:sp>
    </p:spTree>
  </p:cSld>
  <p:clrMapOvr>
    <a:masterClrMapping/>
  </p:clrMapOvr>
  <p:transition spd="med">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73355" y="621030"/>
            <a:ext cx="8420735" cy="3253740"/>
          </a:xfrm>
          <a:prstGeom prst="rect">
            <a:avLst/>
          </a:prstGeom>
        </p:spPr>
      </p:pic>
      <p:sp>
        <p:nvSpPr>
          <p:cNvPr id="3" name="文本框 2"/>
          <p:cNvSpPr txBox="1"/>
          <p:nvPr/>
        </p:nvSpPr>
        <p:spPr>
          <a:xfrm>
            <a:off x="467995" y="4221480"/>
            <a:ext cx="8277860" cy="645160"/>
          </a:xfrm>
          <a:prstGeom prst="rect">
            <a:avLst/>
          </a:prstGeom>
          <a:noFill/>
        </p:spPr>
        <p:txBody>
          <a:bodyPr wrap="square" rtlCol="0" anchor="t">
            <a:spAutoFit/>
          </a:bodyPr>
          <a:p>
            <a:r>
              <a:rPr lang="zh-CN" altLang="en-US"/>
              <a:t>还提供二维码选项。二维码是移动设备可读的条形码，用户可以将设备上的摄像头直接对准该码，在智能手机或平板电脑上立即读取。</a:t>
            </a:r>
            <a:endParaRPr lang="zh-CN" altLang="en-US"/>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5" name="文本框 4"/>
          <p:cNvSpPr txBox="1"/>
          <p:nvPr/>
        </p:nvSpPr>
        <p:spPr>
          <a:xfrm>
            <a:off x="107950" y="549275"/>
            <a:ext cx="8853170" cy="1198880"/>
          </a:xfrm>
          <a:prstGeom prst="rect">
            <a:avLst/>
          </a:prstGeom>
          <a:noFill/>
        </p:spPr>
        <p:txBody>
          <a:bodyPr wrap="square" rtlCol="0" anchor="t">
            <a:spAutoFit/>
          </a:bodyPr>
          <a:p>
            <a:r>
              <a:rPr lang="en-US" altLang="zh-CN" b="1"/>
              <a:t>OR</a:t>
            </a:r>
            <a:endParaRPr lang="zh-CN" altLang="en-US" b="1"/>
          </a:p>
          <a:p>
            <a:r>
              <a:rPr lang="zh-CN" altLang="en-US"/>
              <a:t>当在两个术语之间使用时，OR 运算符会链接这两个术语并查找其中存在两个术语中的任何一个的文档。 在下面的示例中，包含“投票权”或“选举权”一词的文档将出现在结果中。</a:t>
            </a:r>
            <a:endParaRPr lang="zh-CN" altLang="en-US"/>
          </a:p>
        </p:txBody>
      </p:sp>
      <p:sp>
        <p:nvSpPr>
          <p:cNvPr id="6" name="文本框 5"/>
          <p:cNvSpPr txBox="1"/>
          <p:nvPr/>
        </p:nvSpPr>
        <p:spPr>
          <a:xfrm>
            <a:off x="2771140" y="1701800"/>
            <a:ext cx="3827780" cy="368300"/>
          </a:xfrm>
          <a:prstGeom prst="rect">
            <a:avLst/>
          </a:prstGeom>
          <a:noFill/>
        </p:spPr>
        <p:txBody>
          <a:bodyPr wrap="square" rtlCol="0" anchor="t">
            <a:spAutoFit/>
          </a:bodyPr>
          <a:p>
            <a:r>
              <a:rPr lang="zh-CN" altLang="en-US" b="1"/>
              <a:t>“right to vote” OR suffrage</a:t>
            </a:r>
            <a:endParaRPr lang="zh-CN" altLang="en-US" b="1"/>
          </a:p>
        </p:txBody>
      </p:sp>
      <p:sp>
        <p:nvSpPr>
          <p:cNvPr id="7" name="文本框 6"/>
          <p:cNvSpPr txBox="1"/>
          <p:nvPr/>
        </p:nvSpPr>
        <p:spPr>
          <a:xfrm>
            <a:off x="107950" y="1988820"/>
            <a:ext cx="8853170" cy="1476375"/>
          </a:xfrm>
          <a:prstGeom prst="rect">
            <a:avLst/>
          </a:prstGeom>
          <a:noFill/>
        </p:spPr>
        <p:txBody>
          <a:bodyPr wrap="square" rtlCol="0" anchor="t">
            <a:spAutoFit/>
          </a:bodyPr>
          <a:p>
            <a:r>
              <a:rPr lang="zh-CN" altLang="en-US" b="1"/>
              <a:t>–</a:t>
            </a:r>
            <a:endParaRPr lang="zh-CN" altLang="en-US" b="1"/>
          </a:p>
          <a:p>
            <a:endParaRPr lang="zh-CN" altLang="en-US"/>
          </a:p>
          <a:p>
            <a:r>
              <a:rPr lang="zh-CN" altLang="en-US"/>
              <a:t>当在两个术语之间使用时，–（或prohibit）运算符将排除包含“-”符号后的术语的文档。在下面的示例中，搜索结果中的每个文档都必须包含“告密者”一词，但不能包含“唐纳德·特朗普”一词。</a:t>
            </a:r>
            <a:endParaRPr lang="zh-CN" altLang="en-US"/>
          </a:p>
        </p:txBody>
      </p:sp>
      <p:sp>
        <p:nvSpPr>
          <p:cNvPr id="12" name="文本框 11"/>
          <p:cNvSpPr txBox="1"/>
          <p:nvPr/>
        </p:nvSpPr>
        <p:spPr>
          <a:xfrm>
            <a:off x="2844165" y="3358515"/>
            <a:ext cx="4185920" cy="368300"/>
          </a:xfrm>
          <a:prstGeom prst="rect">
            <a:avLst/>
          </a:prstGeom>
          <a:noFill/>
        </p:spPr>
        <p:txBody>
          <a:bodyPr wrap="square" rtlCol="0" anchor="t">
            <a:spAutoFit/>
          </a:bodyPr>
          <a:p>
            <a:r>
              <a:rPr lang="zh-CN" altLang="en-US" b="1"/>
              <a:t>whistleblower – “donald trump”</a:t>
            </a:r>
            <a:endParaRPr lang="zh-CN" altLang="en-US" b="1"/>
          </a:p>
        </p:txBody>
      </p:sp>
      <p:sp>
        <p:nvSpPr>
          <p:cNvPr id="13" name="文本框 12"/>
          <p:cNvSpPr txBox="1"/>
          <p:nvPr/>
        </p:nvSpPr>
        <p:spPr>
          <a:xfrm>
            <a:off x="107950" y="3647440"/>
            <a:ext cx="8853170" cy="1198880"/>
          </a:xfrm>
          <a:prstGeom prst="rect">
            <a:avLst/>
          </a:prstGeom>
          <a:noFill/>
        </p:spPr>
        <p:txBody>
          <a:bodyPr wrap="square" rtlCol="0" anchor="t">
            <a:spAutoFit/>
          </a:bodyPr>
          <a:p>
            <a:r>
              <a:rPr lang="zh-CN" altLang="en-US" b="1"/>
              <a:t>范围搜索</a:t>
            </a:r>
            <a:endParaRPr lang="zh-CN" altLang="en-US" b="1"/>
          </a:p>
          <a:p>
            <a:r>
              <a:rPr lang="zh-CN" altLang="en-US"/>
              <a:t>范围查询匹配其字段值在范围查询指定的上下边界之间的文档。 范围查询可以包括或不包括上限和下限。 排序是按字典顺序完成的。 包含范围查询用方括号表示。 排他范围查询用大括号表示。</a:t>
            </a:r>
            <a:endParaRPr lang="zh-CN" altLang="en-US"/>
          </a:p>
        </p:txBody>
      </p:sp>
      <p:sp>
        <p:nvSpPr>
          <p:cNvPr id="14" name="文本框 13"/>
          <p:cNvSpPr txBox="1"/>
          <p:nvPr/>
        </p:nvSpPr>
        <p:spPr>
          <a:xfrm>
            <a:off x="35560" y="4702810"/>
            <a:ext cx="8924925" cy="922020"/>
          </a:xfrm>
          <a:prstGeom prst="rect">
            <a:avLst/>
          </a:prstGeom>
          <a:noFill/>
        </p:spPr>
        <p:txBody>
          <a:bodyPr wrap="square" rtlCol="0" anchor="t">
            <a:spAutoFit/>
          </a:bodyPr>
          <a:p>
            <a:r>
              <a:rPr lang="en-US" altLang="zh-CN" b="1"/>
              <a:t>Date</a:t>
            </a:r>
            <a:endParaRPr lang="zh-CN" altLang="en-US" b="1"/>
          </a:p>
          <a:p>
            <a:r>
              <a:rPr lang="zh-CN" altLang="en-US"/>
              <a:t>日期搜索将查找日期字段值介于指定值之间的文档。</a:t>
            </a:r>
            <a:endParaRPr lang="zh-CN" altLang="en-US"/>
          </a:p>
          <a:p>
            <a:r>
              <a:rPr lang="en-US" altLang="zh-CN" b="1"/>
              <a:t>                                                                date</a:t>
            </a:r>
            <a:r>
              <a:rPr lang="zh-CN" altLang="en-US" b="1"/>
              <a:t>：[1938 至 1944 ]</a:t>
            </a:r>
            <a:endParaRPr lang="zh-CN" altLang="en-US" b="1"/>
          </a:p>
        </p:txBody>
      </p:sp>
      <p:sp>
        <p:nvSpPr>
          <p:cNvPr id="15" name="文本框 14"/>
          <p:cNvSpPr txBox="1"/>
          <p:nvPr/>
        </p:nvSpPr>
        <p:spPr>
          <a:xfrm>
            <a:off x="35560" y="5661660"/>
            <a:ext cx="9004300" cy="922020"/>
          </a:xfrm>
          <a:prstGeom prst="rect">
            <a:avLst/>
          </a:prstGeom>
          <a:noFill/>
        </p:spPr>
        <p:txBody>
          <a:bodyPr wrap="square" rtlCol="0" anchor="t">
            <a:spAutoFit/>
          </a:bodyPr>
          <a:p>
            <a:r>
              <a:rPr lang="en-US" altLang="zh-CN" b="1"/>
              <a:t>Titel</a:t>
            </a:r>
            <a:endParaRPr lang="zh-CN" altLang="en-US" b="1"/>
          </a:p>
          <a:p>
            <a:r>
              <a:rPr lang="zh-CN" altLang="en-US"/>
              <a:t>范围查询不仅局限于只能用于查询日期字段， 还可以对非日期字段使用范围查询。 例如，此搜索将查找标题在 Aida 和 Carmen 之间但不包括 Aida 和 Carmen 的所有文档。</a:t>
            </a:r>
            <a:endParaRPr lang="zh-CN" altLang="en-US"/>
          </a:p>
        </p:txBody>
      </p:sp>
      <p:sp>
        <p:nvSpPr>
          <p:cNvPr id="16" name="文本框 15"/>
          <p:cNvSpPr txBox="1"/>
          <p:nvPr/>
        </p:nvSpPr>
        <p:spPr>
          <a:xfrm>
            <a:off x="3275330" y="6525260"/>
            <a:ext cx="2540000" cy="368300"/>
          </a:xfrm>
          <a:prstGeom prst="rect">
            <a:avLst/>
          </a:prstGeom>
          <a:noFill/>
        </p:spPr>
        <p:txBody>
          <a:bodyPr wrap="square" rtlCol="0" anchor="t">
            <a:spAutoFit/>
          </a:bodyPr>
          <a:p>
            <a:r>
              <a:rPr lang="en-US" altLang="zh-CN" b="1"/>
              <a:t>titel</a:t>
            </a:r>
            <a:r>
              <a:rPr lang="zh-CN" altLang="en-US" b="1"/>
              <a:t>：{Aida TO Carmen}</a:t>
            </a:r>
            <a:endParaRPr lang="zh-CN" altLang="en-US" b="1"/>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35560" y="765175"/>
            <a:ext cx="9010015" cy="3230880"/>
          </a:xfrm>
          <a:prstGeom prst="rect">
            <a:avLst/>
          </a:prstGeom>
        </p:spPr>
      </p:pic>
      <p:sp>
        <p:nvSpPr>
          <p:cNvPr id="6" name="文本框 5"/>
          <p:cNvSpPr txBox="1"/>
          <p:nvPr/>
        </p:nvSpPr>
        <p:spPr>
          <a:xfrm>
            <a:off x="251460" y="4581525"/>
            <a:ext cx="8656955" cy="1198880"/>
          </a:xfrm>
          <a:prstGeom prst="rect">
            <a:avLst/>
          </a:prstGeom>
          <a:noFill/>
        </p:spPr>
        <p:txBody>
          <a:bodyPr wrap="square" rtlCol="0" anchor="t">
            <a:spAutoFit/>
          </a:bodyPr>
          <a:p>
            <a:r>
              <a:rPr lang="zh-CN" altLang="en-US"/>
              <a:t>共享文档</a:t>
            </a:r>
            <a:endParaRPr lang="zh-CN" altLang="en-US"/>
          </a:p>
          <a:p>
            <a:endParaRPr lang="zh-CN" altLang="en-US"/>
          </a:p>
          <a:p>
            <a:r>
              <a:rPr lang="zh-CN" altLang="en-US"/>
              <a:t>查看文档时，可以使用搜索结果或图像工具栏中的电子邮件图标轻松与朋友或同事共享文档。</a:t>
            </a:r>
            <a:endParaRPr lang="zh-CN" altLang="en-US"/>
          </a:p>
        </p:txBody>
      </p:sp>
    </p:spTree>
  </p:cSld>
  <p:clrMapOvr>
    <a:masterClrMapping/>
  </p:clrMapOvr>
  <p:transition spd="med">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51460" y="621030"/>
            <a:ext cx="4391025" cy="5808345"/>
          </a:xfrm>
          <a:prstGeom prst="rect">
            <a:avLst/>
          </a:prstGeom>
        </p:spPr>
      </p:pic>
      <p:sp>
        <p:nvSpPr>
          <p:cNvPr id="3" name="文本框 2"/>
          <p:cNvSpPr txBox="1"/>
          <p:nvPr/>
        </p:nvSpPr>
        <p:spPr>
          <a:xfrm>
            <a:off x="4860290" y="908685"/>
            <a:ext cx="3983355" cy="1476375"/>
          </a:xfrm>
          <a:prstGeom prst="rect">
            <a:avLst/>
          </a:prstGeom>
          <a:noFill/>
        </p:spPr>
        <p:txBody>
          <a:bodyPr wrap="square" rtlCol="0" anchor="t">
            <a:spAutoFit/>
          </a:bodyPr>
          <a:p>
            <a:r>
              <a:rPr lang="zh-CN" altLang="en-US"/>
              <a:t>通过此功能，发件人可以在电子邮件中选择包含8种可用引用格式中的一种，以及个性化消息。这可以发送到多达10个不同的电子邮件地址。用分号分隔每个电子邮件地址。</a:t>
            </a:r>
            <a:endParaRPr lang="zh-CN" altLang="en-US"/>
          </a:p>
        </p:txBody>
      </p:sp>
    </p:spTree>
  </p:cSld>
  <p:clrMapOvr>
    <a:masterClrMapping/>
  </p:clrMapOvr>
  <p:transition spd="med">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07950" y="621030"/>
            <a:ext cx="8943340" cy="4590415"/>
          </a:xfrm>
          <a:prstGeom prst="rect">
            <a:avLst/>
          </a:prstGeom>
        </p:spPr>
      </p:pic>
      <p:sp>
        <p:nvSpPr>
          <p:cNvPr id="6" name="文本框 5"/>
          <p:cNvSpPr txBox="1"/>
          <p:nvPr/>
        </p:nvSpPr>
        <p:spPr>
          <a:xfrm>
            <a:off x="107950" y="5354955"/>
            <a:ext cx="8855710" cy="645160"/>
          </a:xfrm>
          <a:prstGeom prst="rect">
            <a:avLst/>
          </a:prstGeom>
          <a:noFill/>
        </p:spPr>
        <p:txBody>
          <a:bodyPr wrap="square" rtlCol="0" anchor="t">
            <a:spAutoFit/>
          </a:bodyPr>
          <a:p>
            <a:r>
              <a:rPr lang="zh-CN" altLang="en-US"/>
              <a:t>用户也可以共享多个文档。从任何搜索结果页面选中所需文档旁边的复选框。然后，在结果上方的下拉菜单中，选择“Email Selected results”。</a:t>
            </a:r>
            <a:endParaRPr lang="zh-CN" altLang="en-US"/>
          </a:p>
        </p:txBody>
      </p:sp>
    </p:spTree>
  </p:cSld>
  <p:clrMapOvr>
    <a:masterClrMapping/>
  </p:clrMapOvr>
  <p:transition spd="med">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07950" y="621030"/>
            <a:ext cx="8866505" cy="2644140"/>
          </a:xfrm>
          <a:prstGeom prst="rect">
            <a:avLst/>
          </a:prstGeom>
        </p:spPr>
      </p:pic>
      <p:sp>
        <p:nvSpPr>
          <p:cNvPr id="3" name="文本框 2"/>
          <p:cNvSpPr txBox="1"/>
          <p:nvPr/>
        </p:nvSpPr>
        <p:spPr>
          <a:xfrm>
            <a:off x="35560" y="3358515"/>
            <a:ext cx="8992235" cy="645160"/>
          </a:xfrm>
          <a:prstGeom prst="rect">
            <a:avLst/>
          </a:prstGeom>
          <a:noFill/>
        </p:spPr>
        <p:txBody>
          <a:bodyPr wrap="square" rtlCol="0" anchor="t">
            <a:spAutoFit/>
          </a:bodyPr>
          <a:p>
            <a:r>
              <a:rPr lang="zh-CN" altLang="en-US"/>
              <a:t>你也可以直接从MyHein的个人资料中打印、下载和分享文档。查看保存书签部分的红色PDF图标和电子邮件选项。</a:t>
            </a:r>
            <a:endParaRPr lang="zh-CN" altLang="en-US"/>
          </a:p>
        </p:txBody>
      </p:sp>
      <p:pic>
        <p:nvPicPr>
          <p:cNvPr id="7" name="图片 6"/>
          <p:cNvPicPr>
            <a:picLocks noChangeAspect="1"/>
          </p:cNvPicPr>
          <p:nvPr/>
        </p:nvPicPr>
        <p:blipFill>
          <a:blip r:embed="rId2"/>
          <a:stretch>
            <a:fillRect/>
          </a:stretch>
        </p:blipFill>
        <p:spPr>
          <a:xfrm>
            <a:off x="68580" y="4005580"/>
            <a:ext cx="8982710" cy="2113280"/>
          </a:xfrm>
          <a:prstGeom prst="rect">
            <a:avLst/>
          </a:prstGeom>
        </p:spPr>
      </p:pic>
      <p:sp>
        <p:nvSpPr>
          <p:cNvPr id="8" name="文本框 7"/>
          <p:cNvSpPr txBox="1"/>
          <p:nvPr/>
        </p:nvSpPr>
        <p:spPr>
          <a:xfrm>
            <a:off x="107950" y="6236970"/>
            <a:ext cx="8920480" cy="368300"/>
          </a:xfrm>
          <a:prstGeom prst="rect">
            <a:avLst/>
          </a:prstGeom>
          <a:noFill/>
        </p:spPr>
        <p:txBody>
          <a:bodyPr wrap="square" rtlCol="0" anchor="t">
            <a:spAutoFit/>
          </a:bodyPr>
          <a:p>
            <a:r>
              <a:rPr lang="zh-CN" altLang="en-US"/>
              <a:t>跳转到保存的搜索查询，在那里你还可以找到用于共享的电子邮件选项。</a:t>
            </a:r>
            <a:endParaRPr lang="zh-CN" altLang="en-US"/>
          </a:p>
        </p:txBody>
      </p:sp>
    </p:spTree>
  </p:cSld>
  <p:clrMapOvr>
    <a:masterClrMapping/>
  </p:clrMapOvr>
  <p:transition spd="med">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99592" y="2027163"/>
            <a:ext cx="432048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2800" b="1" dirty="0">
                <a:solidFill>
                  <a:srgbClr val="FF0000"/>
                </a:solidFill>
                <a:ea typeface="宋体" panose="02010600030101010101" pitchFamily="2" charset="-122"/>
              </a:rPr>
              <a:t> </a:t>
            </a:r>
            <a:r>
              <a:rPr lang="zh-CN" altLang="en-US" sz="3200" b="1" dirty="0" smtClean="0">
                <a:solidFill>
                  <a:srgbClr val="FF0000"/>
                </a:solidFill>
                <a:ea typeface="宋体" panose="02010600030101010101" pitchFamily="2" charset="-122"/>
              </a:rPr>
              <a:t>谢谢！</a:t>
            </a:r>
            <a:endParaRPr lang="en-US" altLang="zh-CN" sz="3200" b="1" dirty="0" smtClean="0">
              <a:solidFill>
                <a:srgbClr val="FF0000"/>
              </a:solidFill>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Wells </a:t>
            </a:r>
            <a:r>
              <a:rPr lang="zh-CN" altLang="en-US" sz="2800" b="1" dirty="0" smtClean="0">
                <a:ea typeface="宋体" panose="02010600030101010101" pitchFamily="2" charset="-122"/>
              </a:rPr>
              <a:t>公司</a:t>
            </a:r>
            <a:endParaRPr lang="zh-CN" altLang="en-US" sz="2800" b="1" dirty="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010-88578296</a:t>
            </a:r>
            <a:endParaRPr lang="en-US" altLang="zh-CN" sz="2800" b="1" dirty="0" smtClean="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18513140722</a:t>
            </a:r>
            <a:r>
              <a:rPr lang="zh-CN" altLang="en-US" sz="2800" b="1" dirty="0" smtClean="0">
                <a:ea typeface="宋体" panose="02010600030101010101" pitchFamily="2" charset="-122"/>
              </a:rPr>
              <a:t>（微信同号）</a:t>
            </a:r>
            <a:endParaRPr lang="zh-CN" altLang="en-US" sz="2800" b="1" dirty="0">
              <a:ea typeface="宋体" panose="02010600030101010101" pitchFamily="2" charset="-122"/>
            </a:endParaRPr>
          </a:p>
          <a:p>
            <a:pPr eaLnBrk="1" hangingPunct="1">
              <a:lnSpc>
                <a:spcPct val="150000"/>
              </a:lnSpc>
            </a:pPr>
            <a:r>
              <a:rPr lang="en-US" altLang="zh-CN" sz="2800" b="1" dirty="0" smtClean="0">
                <a:ea typeface="宋体" panose="02010600030101010101" pitchFamily="2" charset="-122"/>
              </a:rPr>
              <a:t>zhangbin@wells.org.cn</a:t>
            </a:r>
            <a:endParaRPr lang="en-US" altLang="zh-CN" sz="2800" b="1" dirty="0">
              <a:ea typeface="宋体" panose="02010600030101010101" pitchFamily="2" charset="-122"/>
            </a:endParaRPr>
          </a:p>
        </p:txBody>
      </p:sp>
      <p:pic>
        <p:nvPicPr>
          <p:cNvPr id="4" name="图片 3"/>
          <p:cNvPicPr>
            <a:picLocks noChangeAspect="1"/>
          </p:cNvPicPr>
          <p:nvPr/>
        </p:nvPicPr>
        <p:blipFill>
          <a:blip r:embed="rId1" cstate="print"/>
          <a:stretch>
            <a:fillRect/>
          </a:stretch>
        </p:blipFill>
        <p:spPr>
          <a:xfrm>
            <a:off x="5652120" y="2204864"/>
            <a:ext cx="2592288" cy="259228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2" name="文本框 1"/>
          <p:cNvSpPr txBox="1"/>
          <p:nvPr/>
        </p:nvSpPr>
        <p:spPr>
          <a:xfrm>
            <a:off x="107950" y="548640"/>
            <a:ext cx="8926195" cy="1198880"/>
          </a:xfrm>
          <a:prstGeom prst="rect">
            <a:avLst/>
          </a:prstGeom>
          <a:noFill/>
        </p:spPr>
        <p:txBody>
          <a:bodyPr wrap="square" rtlCol="0" anchor="t">
            <a:spAutoFit/>
          </a:bodyPr>
          <a:p>
            <a:r>
              <a:rPr lang="zh-CN" altLang="en-US" b="1"/>
              <a:t>分组</a:t>
            </a:r>
            <a:endParaRPr lang="zh-CN" altLang="en-US" b="1"/>
          </a:p>
          <a:p>
            <a:r>
              <a:rPr lang="zh-CN" altLang="en-US" b="1"/>
              <a:t>分组子句</a:t>
            </a:r>
            <a:endParaRPr lang="zh-CN" altLang="en-US" b="1"/>
          </a:p>
          <a:p>
            <a:r>
              <a:rPr lang="zh-CN" altLang="en-US"/>
              <a:t>使用括号将子句分组以形成子查询。这在控制搜索查询的布尔逻辑时很有用。例如，要搜索“流域”或“水权”和“规划”，请使用搜索：</a:t>
            </a:r>
            <a:endParaRPr lang="zh-CN" altLang="en-US"/>
          </a:p>
        </p:txBody>
      </p:sp>
      <p:sp>
        <p:nvSpPr>
          <p:cNvPr id="3" name="文本框 2"/>
          <p:cNvSpPr txBox="1"/>
          <p:nvPr/>
        </p:nvSpPr>
        <p:spPr>
          <a:xfrm>
            <a:off x="1863725" y="1701800"/>
            <a:ext cx="7005320" cy="368300"/>
          </a:xfrm>
          <a:prstGeom prst="rect">
            <a:avLst/>
          </a:prstGeom>
          <a:noFill/>
        </p:spPr>
        <p:txBody>
          <a:bodyPr wrap="square" rtlCol="0" anchor="t">
            <a:spAutoFit/>
          </a:bodyPr>
          <a:p>
            <a:r>
              <a:rPr lang="zh-CN" altLang="en-US" b="1"/>
              <a:t>(watershed OR “water rights”) AND planning</a:t>
            </a:r>
            <a:endParaRPr lang="zh-CN" altLang="en-US" b="1"/>
          </a:p>
        </p:txBody>
      </p:sp>
      <p:sp>
        <p:nvSpPr>
          <p:cNvPr id="8" name="文本框 7"/>
          <p:cNvSpPr txBox="1"/>
          <p:nvPr/>
        </p:nvSpPr>
        <p:spPr>
          <a:xfrm>
            <a:off x="113030" y="2061845"/>
            <a:ext cx="6328410" cy="368300"/>
          </a:xfrm>
          <a:prstGeom prst="rect">
            <a:avLst/>
          </a:prstGeom>
          <a:noFill/>
        </p:spPr>
        <p:txBody>
          <a:bodyPr wrap="square" rtlCol="0" anchor="t">
            <a:spAutoFit/>
          </a:bodyPr>
          <a:p>
            <a:r>
              <a:rPr lang="zh-CN" altLang="en-US"/>
              <a:t>这确保了“规划”必须存在，“流域”或“水权”可能存在。</a:t>
            </a:r>
            <a:endParaRPr lang="zh-CN" altLang="en-US"/>
          </a:p>
        </p:txBody>
      </p:sp>
      <p:sp>
        <p:nvSpPr>
          <p:cNvPr id="9" name="文本框 8"/>
          <p:cNvSpPr txBox="1"/>
          <p:nvPr/>
        </p:nvSpPr>
        <p:spPr>
          <a:xfrm>
            <a:off x="107315" y="2493010"/>
            <a:ext cx="8927465" cy="922020"/>
          </a:xfrm>
          <a:prstGeom prst="rect">
            <a:avLst/>
          </a:prstGeom>
          <a:noFill/>
        </p:spPr>
        <p:txBody>
          <a:bodyPr wrap="square" rtlCol="0" anchor="t">
            <a:spAutoFit/>
          </a:bodyPr>
          <a:p>
            <a:r>
              <a:rPr lang="zh-CN" altLang="en-US" b="1"/>
              <a:t>字段分组</a:t>
            </a:r>
            <a:endParaRPr lang="zh-CN" altLang="en-US" b="1"/>
          </a:p>
          <a:p>
            <a:r>
              <a:rPr lang="zh-CN" altLang="en-US"/>
              <a:t>使用括号将多个子句组合到一个字段中。 例如，要搜索包含单词“国王”和短语“公民权利”的标题，请使用以下搜索：</a:t>
            </a:r>
            <a:endParaRPr lang="zh-CN" altLang="en-US"/>
          </a:p>
        </p:txBody>
      </p:sp>
      <p:sp>
        <p:nvSpPr>
          <p:cNvPr id="10" name="文本框 9"/>
          <p:cNvSpPr txBox="1"/>
          <p:nvPr/>
        </p:nvSpPr>
        <p:spPr>
          <a:xfrm>
            <a:off x="2626360" y="3429000"/>
            <a:ext cx="4173220" cy="368300"/>
          </a:xfrm>
          <a:prstGeom prst="rect">
            <a:avLst/>
          </a:prstGeom>
          <a:noFill/>
        </p:spPr>
        <p:txBody>
          <a:bodyPr wrap="square" rtlCol="0" anchor="t">
            <a:spAutoFit/>
          </a:bodyPr>
          <a:p>
            <a:r>
              <a:rPr lang="zh-CN" altLang="en-US" b="1"/>
              <a:t>title: (+ King + “civil rights”)</a:t>
            </a:r>
            <a:endParaRPr lang="zh-CN" altLang="en-US" b="1"/>
          </a:p>
        </p:txBody>
      </p:sp>
      <p:sp>
        <p:nvSpPr>
          <p:cNvPr id="11" name="文本框 10"/>
          <p:cNvSpPr txBox="1"/>
          <p:nvPr/>
        </p:nvSpPr>
        <p:spPr>
          <a:xfrm>
            <a:off x="107315" y="3789680"/>
            <a:ext cx="8921750" cy="1476375"/>
          </a:xfrm>
          <a:prstGeom prst="rect">
            <a:avLst/>
          </a:prstGeom>
          <a:noFill/>
        </p:spPr>
        <p:txBody>
          <a:bodyPr wrap="square" rtlCol="0" anchor="t">
            <a:spAutoFit/>
          </a:bodyPr>
          <a:p>
            <a:r>
              <a:rPr lang="zh-CN" altLang="en-US" b="1"/>
              <a:t>通配符搜索</a:t>
            </a:r>
            <a:endParaRPr lang="zh-CN" altLang="en-US" b="1"/>
          </a:p>
          <a:p>
            <a:endParaRPr lang="zh-CN" altLang="en-US"/>
          </a:p>
          <a:p>
            <a:r>
              <a:rPr lang="zh-CN" altLang="en-US"/>
              <a:t>通配符搜索提供了修改查询条件的能力，以允许使用更广泛的搜索选项。这种类型的搜索使用“通配符”字符作为占位符，然后可以在搜索运行时将其解释为各种文字字符。在HeinOnline中，支持单字符和多字符通配符搜索。</a:t>
            </a:r>
            <a:endParaRPr lang="zh-CN" altLang="en-US"/>
          </a:p>
        </p:txBody>
      </p:sp>
      <p:sp>
        <p:nvSpPr>
          <p:cNvPr id="18" name="文本框 17"/>
          <p:cNvSpPr txBox="1"/>
          <p:nvPr/>
        </p:nvSpPr>
        <p:spPr>
          <a:xfrm>
            <a:off x="86360" y="5373370"/>
            <a:ext cx="8864600" cy="922020"/>
          </a:xfrm>
          <a:prstGeom prst="rect">
            <a:avLst/>
          </a:prstGeom>
          <a:noFill/>
        </p:spPr>
        <p:txBody>
          <a:bodyPr wrap="square" rtlCol="0" anchor="t">
            <a:spAutoFit/>
          </a:bodyPr>
          <a:p>
            <a:r>
              <a:rPr lang="zh-CN" altLang="en-US" b="1"/>
              <a:t>单字符通配符搜索</a:t>
            </a:r>
            <a:endParaRPr lang="zh-CN" altLang="en-US" b="1"/>
          </a:p>
          <a:p>
            <a:r>
              <a:rPr lang="zh-CN" altLang="en-US"/>
              <a:t>使用 ？符号 执行单字符通配符搜索的符号。 例如，当在搜索栏中输入术语 te?t 时，用户将收到包含“text”和“te</a:t>
            </a:r>
            <a:r>
              <a:rPr lang="en-US" altLang="zh-CN"/>
              <a:t>s</a:t>
            </a:r>
            <a:r>
              <a:rPr lang="zh-CN" altLang="en-US"/>
              <a:t>t”等词的结果。</a:t>
            </a:r>
            <a:endParaRPr lang="zh-CN" altLang="en-US"/>
          </a:p>
        </p:txBody>
      </p:sp>
      <p:sp>
        <p:nvSpPr>
          <p:cNvPr id="19" name="文本框 18"/>
          <p:cNvSpPr txBox="1"/>
          <p:nvPr/>
        </p:nvSpPr>
        <p:spPr>
          <a:xfrm>
            <a:off x="3774440" y="6309360"/>
            <a:ext cx="2540000" cy="368300"/>
          </a:xfrm>
          <a:prstGeom prst="rect">
            <a:avLst/>
          </a:prstGeom>
          <a:noFill/>
        </p:spPr>
        <p:txBody>
          <a:bodyPr wrap="square" rtlCol="0" anchor="t">
            <a:spAutoFit/>
          </a:bodyPr>
          <a:p>
            <a:r>
              <a:rPr lang="zh-CN" altLang="en-US" b="1"/>
              <a:t>te?t</a:t>
            </a:r>
            <a:endParaRPr lang="zh-CN" altLang="en-US" b="1"/>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smtClean="0">
                <a:latin typeface="Accord SF" pitchFamily="2" charset="0"/>
                <a:ea typeface="宋体" panose="02010600030101010101" pitchFamily="2" charset="-122"/>
              </a:rPr>
              <a:t>HeinOnline</a:t>
            </a:r>
            <a:r>
              <a:rPr lang="zh-CN" altLang="en-US" sz="3400" b="1" dirty="0" smtClean="0">
                <a:latin typeface="Accord SF" pitchFamily="2" charset="0"/>
                <a:ea typeface="宋体" panose="02010600030101010101" pitchFamily="2" charset="-122"/>
              </a:rPr>
              <a:t>数据库检索方式介绍</a:t>
            </a:r>
            <a:endParaRPr lang="en-US" altLang="zh-CN" sz="3400" b="1" dirty="0" smtClean="0">
              <a:latin typeface="Accord SF" pitchFamily="2" charset="0"/>
              <a:ea typeface="宋体" panose="02010600030101010101" pitchFamily="2" charset="-122"/>
            </a:endParaRPr>
          </a:p>
        </p:txBody>
      </p:sp>
      <p:sp>
        <p:nvSpPr>
          <p:cNvPr id="6" name="文本框 5"/>
          <p:cNvSpPr txBox="1"/>
          <p:nvPr/>
        </p:nvSpPr>
        <p:spPr>
          <a:xfrm>
            <a:off x="107950" y="549275"/>
            <a:ext cx="8926195" cy="1198880"/>
          </a:xfrm>
          <a:prstGeom prst="rect">
            <a:avLst/>
          </a:prstGeom>
          <a:noFill/>
        </p:spPr>
        <p:txBody>
          <a:bodyPr wrap="square" rtlCol="0" anchor="t">
            <a:spAutoFit/>
          </a:bodyPr>
          <a:p>
            <a:r>
              <a:rPr lang="zh-CN" altLang="en-US" b="1"/>
              <a:t>多字符通配符搜索</a:t>
            </a:r>
            <a:endParaRPr lang="zh-CN" altLang="en-US" b="1"/>
          </a:p>
          <a:p>
            <a:endParaRPr lang="zh-CN" altLang="en-US"/>
          </a:p>
          <a:p>
            <a:r>
              <a:rPr lang="zh-CN" altLang="en-US"/>
              <a:t>使用*符号执行多字符通配符搜索。例如，在搜索栏中输入术语discriminat*时，用户将收到包含单词变体的结果，例如“discriminate”、“discrimination”和“</a:t>
            </a:r>
            <a:r>
              <a:rPr lang="en-US" altLang="zh-CN"/>
              <a:t>d</a:t>
            </a:r>
            <a:r>
              <a:rPr lang="zh-CN" altLang="en-US"/>
              <a:t>iscriminative”</a:t>
            </a:r>
            <a:endParaRPr lang="zh-CN" altLang="en-US"/>
          </a:p>
        </p:txBody>
      </p:sp>
      <p:sp>
        <p:nvSpPr>
          <p:cNvPr id="7" name="文本框 6"/>
          <p:cNvSpPr txBox="1"/>
          <p:nvPr/>
        </p:nvSpPr>
        <p:spPr>
          <a:xfrm>
            <a:off x="3563620" y="1701800"/>
            <a:ext cx="2540000" cy="368300"/>
          </a:xfrm>
          <a:prstGeom prst="rect">
            <a:avLst/>
          </a:prstGeom>
          <a:noFill/>
        </p:spPr>
        <p:txBody>
          <a:bodyPr wrap="square" rtlCol="0" anchor="t">
            <a:spAutoFit/>
          </a:bodyPr>
          <a:p>
            <a:r>
              <a:rPr lang="zh-CN" altLang="en-US" b="1"/>
              <a:t>discriminat*</a:t>
            </a:r>
            <a:endParaRPr lang="zh-CN" altLang="en-US" b="1"/>
          </a:p>
        </p:txBody>
      </p:sp>
      <p:sp>
        <p:nvSpPr>
          <p:cNvPr id="13" name="文本框 12"/>
          <p:cNvSpPr txBox="1"/>
          <p:nvPr/>
        </p:nvSpPr>
        <p:spPr>
          <a:xfrm>
            <a:off x="179070" y="1988185"/>
            <a:ext cx="8766175" cy="922020"/>
          </a:xfrm>
          <a:prstGeom prst="rect">
            <a:avLst/>
          </a:prstGeom>
          <a:noFill/>
        </p:spPr>
        <p:txBody>
          <a:bodyPr wrap="square" rtlCol="0" anchor="t">
            <a:spAutoFit/>
          </a:bodyPr>
          <a:p>
            <a:r>
              <a:rPr lang="zh-CN" altLang="en-US" b="1"/>
              <a:t>邻近搜索</a:t>
            </a:r>
            <a:endParaRPr lang="zh-CN" altLang="en-US" b="1"/>
          </a:p>
          <a:p>
            <a:r>
              <a:rPr lang="zh-CN" altLang="en-US"/>
              <a:t>邻近搜索查找在指定距离内出现两个或多个术语的文档。 在 HeinOnline 中，有多种方法可以在两个或多个单个术语之间进行邻近搜索。</a:t>
            </a:r>
            <a:endParaRPr lang="zh-CN" altLang="en-US"/>
          </a:p>
        </p:txBody>
      </p:sp>
      <p:sp>
        <p:nvSpPr>
          <p:cNvPr id="15" name="文本框 14"/>
          <p:cNvSpPr txBox="1"/>
          <p:nvPr/>
        </p:nvSpPr>
        <p:spPr>
          <a:xfrm>
            <a:off x="179070" y="2854960"/>
            <a:ext cx="8766175" cy="922020"/>
          </a:xfrm>
          <a:prstGeom prst="rect">
            <a:avLst/>
          </a:prstGeom>
          <a:noFill/>
        </p:spPr>
        <p:txBody>
          <a:bodyPr wrap="square" rtlCol="0" anchor="t">
            <a:spAutoFit/>
          </a:bodyPr>
          <a:p>
            <a:r>
              <a:rPr lang="zh-CN" altLang="en-US"/>
              <a:t>波浪号 (~) 符号：</a:t>
            </a:r>
            <a:endParaRPr lang="zh-CN" altLang="en-US"/>
          </a:p>
          <a:p>
            <a:r>
              <a:rPr lang="zh-CN" altLang="en-US"/>
              <a:t>要在一定数量的单词中查找多个单词的术语，这些术语可以在结果中以任何顺序排列，请在引号中输入术语，然后输入波浪符号和所需的数字。</a:t>
            </a:r>
            <a:endParaRPr lang="zh-CN" altLang="en-US"/>
          </a:p>
        </p:txBody>
      </p:sp>
      <p:sp>
        <p:nvSpPr>
          <p:cNvPr id="16" name="文本框 15"/>
          <p:cNvSpPr txBox="1"/>
          <p:nvPr/>
        </p:nvSpPr>
        <p:spPr>
          <a:xfrm>
            <a:off x="251460" y="3790950"/>
            <a:ext cx="8519160" cy="645160"/>
          </a:xfrm>
          <a:prstGeom prst="rect">
            <a:avLst/>
          </a:prstGeom>
          <a:noFill/>
        </p:spPr>
        <p:txBody>
          <a:bodyPr wrap="square" rtlCol="0" anchor="t">
            <a:spAutoFit/>
          </a:bodyPr>
          <a:p>
            <a:r>
              <a:rPr lang="zh-CN" altLang="en-US"/>
              <a:t>在下面的示例中，用户将收到包含优步、交通和法律的搜索结果，这些术语彼此相距不超过 10 个单词。</a:t>
            </a:r>
            <a:endParaRPr lang="zh-CN" altLang="en-US"/>
          </a:p>
        </p:txBody>
      </p:sp>
      <p:sp>
        <p:nvSpPr>
          <p:cNvPr id="17" name="文本框 16"/>
          <p:cNvSpPr txBox="1"/>
          <p:nvPr/>
        </p:nvSpPr>
        <p:spPr>
          <a:xfrm>
            <a:off x="2772410" y="4295775"/>
            <a:ext cx="4185285" cy="368300"/>
          </a:xfrm>
          <a:prstGeom prst="rect">
            <a:avLst/>
          </a:prstGeom>
          <a:noFill/>
        </p:spPr>
        <p:txBody>
          <a:bodyPr wrap="square" rtlCol="0" anchor="t">
            <a:spAutoFit/>
          </a:bodyPr>
          <a:p>
            <a:r>
              <a:rPr lang="zh-CN" altLang="en-US" b="1"/>
              <a:t>“uber transportation law”~10</a:t>
            </a:r>
            <a:endParaRPr lang="zh-CN" altLang="en-US" b="1"/>
          </a:p>
        </p:txBody>
      </p:sp>
      <p:sp>
        <p:nvSpPr>
          <p:cNvPr id="20" name="文本框 19"/>
          <p:cNvSpPr txBox="1"/>
          <p:nvPr/>
        </p:nvSpPr>
        <p:spPr>
          <a:xfrm>
            <a:off x="251460" y="4655185"/>
            <a:ext cx="8457565" cy="368300"/>
          </a:xfrm>
          <a:prstGeom prst="rect">
            <a:avLst/>
          </a:prstGeom>
          <a:noFill/>
        </p:spPr>
        <p:txBody>
          <a:bodyPr wrap="square" rtlCol="0" anchor="t">
            <a:spAutoFit/>
          </a:bodyPr>
          <a:p>
            <a:r>
              <a:rPr lang="zh-CN" altLang="en-US" b="1"/>
              <a:t>搜索提示:不能在“”参数中使用其他语法。</a:t>
            </a:r>
            <a:endParaRPr lang="zh-CN" altLang="en-US" b="1"/>
          </a:p>
        </p:txBody>
      </p:sp>
      <p:sp>
        <p:nvSpPr>
          <p:cNvPr id="21" name="文本框 20"/>
          <p:cNvSpPr txBox="1"/>
          <p:nvPr/>
        </p:nvSpPr>
        <p:spPr>
          <a:xfrm>
            <a:off x="251460" y="4944110"/>
            <a:ext cx="8693150" cy="1198880"/>
          </a:xfrm>
          <a:prstGeom prst="rect">
            <a:avLst/>
          </a:prstGeom>
          <a:noFill/>
        </p:spPr>
        <p:txBody>
          <a:bodyPr wrap="square" rtlCol="0" anchor="t">
            <a:spAutoFit/>
          </a:bodyPr>
          <a:p>
            <a:r>
              <a:rPr lang="zh-CN" altLang="en-US" b="1"/>
              <a:t>w / #:</a:t>
            </a:r>
            <a:endParaRPr lang="zh-CN" altLang="en-US" b="1"/>
          </a:p>
          <a:p>
            <a:r>
              <a:rPr lang="zh-CN" altLang="en-US"/>
              <a:t>要在文档中查找两个具有一定字数的单一术语，请在术语之间使用w/#。在下面的例子中，用户将收到包含“</a:t>
            </a:r>
            <a:r>
              <a:rPr lang="zh-CN" altLang="en-US">
                <a:sym typeface="+mn-ea"/>
              </a:rPr>
              <a:t>优步</a:t>
            </a:r>
            <a:r>
              <a:rPr lang="zh-CN" altLang="en-US"/>
              <a:t>”和“</a:t>
            </a:r>
            <a:r>
              <a:rPr lang="zh-CN" altLang="en-US">
                <a:sym typeface="+mn-ea"/>
              </a:rPr>
              <a:t>交通</a:t>
            </a:r>
            <a:r>
              <a:rPr lang="zh-CN" altLang="en-US"/>
              <a:t>”两个词的结果，彼此之间的距离不超过10个单词。</a:t>
            </a:r>
            <a:endParaRPr lang="zh-CN" altLang="en-US"/>
          </a:p>
        </p:txBody>
      </p:sp>
      <p:sp>
        <p:nvSpPr>
          <p:cNvPr id="22" name="文本框 21"/>
          <p:cNvSpPr txBox="1"/>
          <p:nvPr/>
        </p:nvSpPr>
        <p:spPr>
          <a:xfrm>
            <a:off x="3201670" y="5949950"/>
            <a:ext cx="4171315" cy="368300"/>
          </a:xfrm>
          <a:prstGeom prst="rect">
            <a:avLst/>
          </a:prstGeom>
          <a:noFill/>
        </p:spPr>
        <p:txBody>
          <a:bodyPr wrap="square" rtlCol="0" anchor="t">
            <a:spAutoFit/>
          </a:bodyPr>
          <a:p>
            <a:r>
              <a:rPr lang="zh-CN" altLang="en-US" b="1"/>
              <a:t>uber w/ 10 transportation</a:t>
            </a:r>
            <a:endParaRPr lang="zh-CN" altLang="en-US" b="1"/>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commondata" val="eyJoZGlkIjoiZjUxNTQ2OTc1ZDYxMmY5ZjFhOTdhNDlmZjQzOGZlMW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9814</Words>
  <Application>WPS 演示</Application>
  <PresentationFormat>全屏显示(4:3)</PresentationFormat>
  <Paragraphs>512</Paragraphs>
  <Slides>74</Slides>
  <Notes>11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74</vt:i4>
      </vt:variant>
    </vt:vector>
  </HeadingPairs>
  <TitlesOfParts>
    <vt:vector size="85" baseType="lpstr">
      <vt:lpstr>Arial</vt:lpstr>
      <vt:lpstr>宋体</vt:lpstr>
      <vt:lpstr>Wingdings</vt:lpstr>
      <vt:lpstr>微软雅黑</vt:lpstr>
      <vt:lpstr>黑体</vt:lpstr>
      <vt:lpstr>Accord SF</vt:lpstr>
      <vt:lpstr>Segoe Print</vt:lpstr>
      <vt:lpstr>Calibri</vt:lpstr>
      <vt:lpstr>Arial Unicode MS</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学术影响力指标 HeinOnline的学术影响力（ScholarCheck）指标是一系列工具，可以帮助研究人员快速找到相关材料： 分析最常被引用的期刊、文章和作者等。 允许用户查看和访问其他文章和判例中引用最多的文章，以及其他HeinOnline用户在12个月内访问最多的文章。 允许用户使用上面的量化分类（文章或判例引用的次数或者在12个月内其他HeinOnline用户访问的次数），对检索结果进行排序。 提供文中超链接跳转，以便用户通过HeinOnline和Fastcase快速访问相关材料。 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  </vt:lpstr>
      <vt:lpstr>PowerPoint 演示文稿</vt:lpstr>
      <vt:lpstr>PowerPoint 演示文稿</vt:lpstr>
      <vt:lpstr>维恩图检索 通过HeinOnline中的维恩图检索（Venn Diagram Search）这一新功能，研究人员能够可视化查看各种关键字的检索结果，以便更好地提炼检索结果。 这个工具可以在一个数据库内或在所有订阅的数据库中进行跨库检索。 此外，还有个额外的好处，把关键字组合这一强大功能可视化，可以帮助学生学习如何更好地构建检索。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南方一号</cp:lastModifiedBy>
  <cp:revision>647</cp:revision>
  <dcterms:created xsi:type="dcterms:W3CDTF">2014-08-14T14:09:00Z</dcterms:created>
  <dcterms:modified xsi:type="dcterms:W3CDTF">2023-11-13T08:12:52Z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87F135FF56C642EFAFCF95EC4A8B4781_12</vt:lpwstr>
  </property>
</Properties>
</file>